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9"/>
  </p:notesMasterIdLst>
  <p:handoutMasterIdLst>
    <p:handoutMasterId r:id="rId130"/>
  </p:handoutMasterIdLst>
  <p:sldIdLst>
    <p:sldId id="796" r:id="rId2"/>
    <p:sldId id="795" r:id="rId3"/>
    <p:sldId id="611" r:id="rId4"/>
    <p:sldId id="969" r:id="rId5"/>
    <p:sldId id="807" r:id="rId6"/>
    <p:sldId id="813" r:id="rId7"/>
    <p:sldId id="851" r:id="rId8"/>
    <p:sldId id="814" r:id="rId9"/>
    <p:sldId id="850" r:id="rId10"/>
    <p:sldId id="809" r:id="rId11"/>
    <p:sldId id="810" r:id="rId12"/>
    <p:sldId id="947" r:id="rId13"/>
    <p:sldId id="955" r:id="rId14"/>
    <p:sldId id="956" r:id="rId15"/>
    <p:sldId id="957" r:id="rId16"/>
    <p:sldId id="958" r:id="rId17"/>
    <p:sldId id="959" r:id="rId18"/>
    <p:sldId id="960" r:id="rId19"/>
    <p:sldId id="962" r:id="rId20"/>
    <p:sldId id="612" r:id="rId21"/>
    <p:sldId id="817" r:id="rId22"/>
    <p:sldId id="818" r:id="rId23"/>
    <p:sldId id="815" r:id="rId24"/>
    <p:sldId id="820" r:id="rId25"/>
    <p:sldId id="830" r:id="rId26"/>
    <p:sldId id="831" r:id="rId27"/>
    <p:sldId id="832" r:id="rId28"/>
    <p:sldId id="833" r:id="rId29"/>
    <p:sldId id="835" r:id="rId30"/>
    <p:sldId id="837" r:id="rId31"/>
    <p:sldId id="842" r:id="rId32"/>
    <p:sldId id="860" r:id="rId33"/>
    <p:sldId id="846" r:id="rId34"/>
    <p:sldId id="847" r:id="rId35"/>
    <p:sldId id="848" r:id="rId36"/>
    <p:sldId id="849" r:id="rId37"/>
    <p:sldId id="840" r:id="rId38"/>
    <p:sldId id="911" r:id="rId39"/>
    <p:sldId id="856" r:id="rId40"/>
    <p:sldId id="912" r:id="rId41"/>
    <p:sldId id="857" r:id="rId42"/>
    <p:sldId id="843" r:id="rId43"/>
    <p:sldId id="852" r:id="rId44"/>
    <p:sldId id="853" r:id="rId45"/>
    <p:sldId id="854" r:id="rId46"/>
    <p:sldId id="855" r:id="rId47"/>
    <p:sldId id="845" r:id="rId48"/>
    <p:sldId id="913" r:id="rId49"/>
    <p:sldId id="862" r:id="rId50"/>
    <p:sldId id="967" r:id="rId51"/>
    <p:sldId id="951" r:id="rId52"/>
    <p:sldId id="963" r:id="rId53"/>
    <p:sldId id="953" r:id="rId54"/>
    <p:sldId id="952" r:id="rId55"/>
    <p:sldId id="964" r:id="rId56"/>
    <p:sldId id="965" r:id="rId57"/>
    <p:sldId id="966" r:id="rId58"/>
    <p:sldId id="863" r:id="rId59"/>
    <p:sldId id="870" r:id="rId60"/>
    <p:sldId id="866" r:id="rId61"/>
    <p:sldId id="867" r:id="rId62"/>
    <p:sldId id="868" r:id="rId63"/>
    <p:sldId id="869" r:id="rId64"/>
    <p:sldId id="865" r:id="rId65"/>
    <p:sldId id="948" r:id="rId66"/>
    <p:sldId id="949" r:id="rId67"/>
    <p:sldId id="950" r:id="rId68"/>
    <p:sldId id="973" r:id="rId69"/>
    <p:sldId id="871" r:id="rId70"/>
    <p:sldId id="970" r:id="rId71"/>
    <p:sldId id="880" r:id="rId72"/>
    <p:sldId id="886" r:id="rId73"/>
    <p:sldId id="882" r:id="rId74"/>
    <p:sldId id="881" r:id="rId75"/>
    <p:sldId id="877" r:id="rId76"/>
    <p:sldId id="878" r:id="rId77"/>
    <p:sldId id="879" r:id="rId78"/>
    <p:sldId id="883" r:id="rId79"/>
    <p:sldId id="884" r:id="rId80"/>
    <p:sldId id="939" r:id="rId81"/>
    <p:sldId id="885" r:id="rId82"/>
    <p:sldId id="887" r:id="rId83"/>
    <p:sldId id="888" r:id="rId84"/>
    <p:sldId id="895" r:id="rId85"/>
    <p:sldId id="896" r:id="rId86"/>
    <p:sldId id="897" r:id="rId87"/>
    <p:sldId id="898" r:id="rId88"/>
    <p:sldId id="899" r:id="rId89"/>
    <p:sldId id="901" r:id="rId90"/>
    <p:sldId id="889" r:id="rId91"/>
    <p:sldId id="902" r:id="rId92"/>
    <p:sldId id="903" r:id="rId93"/>
    <p:sldId id="892" r:id="rId94"/>
    <p:sldId id="890" r:id="rId95"/>
    <p:sldId id="904" r:id="rId96"/>
    <p:sldId id="923" r:id="rId97"/>
    <p:sldId id="922" r:id="rId98"/>
    <p:sldId id="921" r:id="rId99"/>
    <p:sldId id="920" r:id="rId100"/>
    <p:sldId id="919" r:id="rId101"/>
    <p:sldId id="918" r:id="rId102"/>
    <p:sldId id="924" r:id="rId103"/>
    <p:sldId id="925" r:id="rId104"/>
    <p:sldId id="926" r:id="rId105"/>
    <p:sldId id="927" r:id="rId106"/>
    <p:sldId id="928" r:id="rId107"/>
    <p:sldId id="905" r:id="rId108"/>
    <p:sldId id="932" r:id="rId109"/>
    <p:sldId id="930" r:id="rId110"/>
    <p:sldId id="929" r:id="rId111"/>
    <p:sldId id="933" r:id="rId112"/>
    <p:sldId id="931" r:id="rId113"/>
    <p:sldId id="934" r:id="rId114"/>
    <p:sldId id="935" r:id="rId115"/>
    <p:sldId id="940" r:id="rId116"/>
    <p:sldId id="936" r:id="rId117"/>
    <p:sldId id="968" r:id="rId118"/>
    <p:sldId id="941" r:id="rId119"/>
    <p:sldId id="942" r:id="rId120"/>
    <p:sldId id="943" r:id="rId121"/>
    <p:sldId id="944" r:id="rId122"/>
    <p:sldId id="946" r:id="rId123"/>
    <p:sldId id="938" r:id="rId124"/>
    <p:sldId id="971" r:id="rId125"/>
    <p:sldId id="972" r:id="rId126"/>
    <p:sldId id="974" r:id="rId127"/>
    <p:sldId id="945" r:id="rId1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5E9732"/>
    <a:srgbClr val="174A7C"/>
    <a:srgbClr val="FDB917"/>
    <a:srgbClr val="8A0000"/>
    <a:srgbClr val="F6BB00"/>
    <a:srgbClr val="89AD4B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33" autoAdjust="0"/>
    <p:restoredTop sz="94168" autoAdjust="0"/>
  </p:normalViewPr>
  <p:slideViewPr>
    <p:cSldViewPr snapToGrid="0">
      <p:cViewPr varScale="1">
        <p:scale>
          <a:sx n="77" d="100"/>
          <a:sy n="77" d="100"/>
        </p:scale>
        <p:origin x="1482" y="96"/>
      </p:cViewPr>
      <p:guideLst>
        <p:guide orient="horz" pos="21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9D5BD0C-F2C8-4E18-A3E4-DDBD0A94BAFA}" type="datetimeFigureOut">
              <a:rPr lang="en-US"/>
              <a:pPr>
                <a:defRPr/>
              </a:pPr>
              <a:t>10/9/2020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CF424DA-2597-4DA0-BAE6-C3DAE31C1D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35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D63850C-9ECA-4730-93B5-1E3AB244982B}" type="datetimeFigureOut">
              <a:rPr lang="en-US"/>
              <a:pPr>
                <a:defRPr/>
              </a:pPr>
              <a:t>10/9/2020</a:t>
            </a:fld>
            <a:endParaRPr lang="en-US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D385749-2996-47F7-954C-04EC7CB5C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91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B37982A-F494-4F7F-9600-8731BC93F637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8457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8822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862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635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77430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9405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379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0081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225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45491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351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109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9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186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09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5802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59622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1814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28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392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8652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6381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989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119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2954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9322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5960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4291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275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104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8643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DD28D-2242-4C1A-911E-536F41C5AD53}" type="slidenum">
              <a:rPr lang="en-US" smtClean="0">
                <a:latin typeface="Arial" pitchFamily="34" charset="0"/>
                <a:cs typeface="Arial" pitchFamily="34" charset="0"/>
              </a:rPr>
              <a:pPr/>
              <a:t>126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308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127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4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172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76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889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755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96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57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7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94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49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96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0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56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02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62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32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74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02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30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28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732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97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22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51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77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67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18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94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659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32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379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798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68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2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40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51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53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773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7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5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669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65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598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7282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926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42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974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079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90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59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82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7192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400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84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71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56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499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76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787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821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DD28D-2242-4C1A-911E-536F41C5AD53}" type="slidenum">
              <a:rPr lang="en-US" smtClean="0">
                <a:latin typeface="Arial" pitchFamily="34" charset="0"/>
                <a:cs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762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69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3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6098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7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551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618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749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291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750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0500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85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0226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79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54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7763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047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744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4549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9330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781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230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059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687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128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89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067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3463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468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6870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7933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691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94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654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160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96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933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97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511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98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077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D056CF-C756-459E-944E-0EE4453FAF50}" type="slidenum">
              <a:rPr lang="en-US" smtClean="0">
                <a:latin typeface="Arial" pitchFamily="34" charset="0"/>
                <a:cs typeface="Arial" pitchFamily="34" charset="0"/>
              </a:rPr>
              <a:pPr/>
              <a:t>99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6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361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43FFA8-0A6B-4F8D-B58F-B081C4D69BFC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41571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52108" y="6474551"/>
            <a:ext cx="43978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39FE8-881C-41EE-951E-DAD710D8B4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BC85A-0A43-492F-BDFD-B4152F56806C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C9348-2986-4F49-8E6E-85C8365A93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C0CBB-77FA-417D-B664-EA558EDBBD27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10CE3-8C23-4477-86B8-FE500E9CF6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77485-952D-44D6-99EE-C5044BD32609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37EC4-3478-4F54-84A6-6283B8F7DA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D783F-AA05-4365-9399-3FFD359D2A9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FF3F9-DE23-4D7F-ABD9-8BA068B93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65FB9-3925-4673-B2BF-B3E01219687F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D812C-25E6-42D1-AF4A-84FB05AB7B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46EE4-7417-4742-AE2F-4A389944C1B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2F689-A179-440C-A175-7CA405707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23710-7050-4135-A223-69E271DC59DF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F33A-2E14-48BE-B9B9-F0FAE0470F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E675D-90C5-42C5-8FE5-4BF6074B394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0E4F8-7D7D-4355-B271-FB20078627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1B2B-7E74-4908-9BF2-C8747E2AF658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A1B08-84F0-4F29-90AF-AB55FC70AE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34D83-E8BC-4C18-917B-CDBB2415E7D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5045D-A5A8-4664-BD9E-BA51F13384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A261D2-7783-4825-9E46-C7EFBDF2798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C8B95A-B3B0-429A-BF3E-726C596DE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.com/ru/post/348198/" TargetMode="External"/><Relationship Id="rId13" Type="http://schemas.openxmlformats.org/officeDocument/2006/relationships/hyperlink" Target="http://habrahabr.ru/post/140222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www.internalpointers.com/post/c-rvalue-references-and-move-semantics-beginners" TargetMode="External"/><Relationship Id="rId12" Type="http://schemas.openxmlformats.org/officeDocument/2006/relationships/hyperlink" Target="http://msdn.microsoft.com/ru-ru/library/hh279676.aspx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abr.com/ru/post/470265/#RVO" TargetMode="External"/><Relationship Id="rId11" Type="http://schemas.openxmlformats.org/officeDocument/2006/relationships/hyperlink" Target="http://stackoverflow.com/questions/3106110/what-are-move-semantics" TargetMode="External"/><Relationship Id="rId5" Type="http://schemas.openxmlformats.org/officeDocument/2006/relationships/hyperlink" Target="https://en.cppreference.com/w/cpp/language/copy_elision" TargetMode="External"/><Relationship Id="rId10" Type="http://schemas.openxmlformats.org/officeDocument/2006/relationships/hyperlink" Target="https://habr.com/ru/post/226229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habr.com/ru/post/441742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Photo_BuySell_mk_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7" t="14038" r="19196" b="26906"/>
          <a:stretch>
            <a:fillRect/>
          </a:stretch>
        </p:blipFill>
        <p:spPr bwMode="auto">
          <a:xfrm>
            <a:off x="0" y="-590550"/>
            <a:ext cx="91440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754313"/>
            <a:ext cx="9144000" cy="195897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2053" name="Picture 17" descr="cqg_logo_color_blackPlus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38" y="6326188"/>
            <a:ext cx="1193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Box 11"/>
          <p:cNvSpPr txBox="1">
            <a:spLocks noChangeArrowheads="1"/>
          </p:cNvSpPr>
          <p:nvPr/>
        </p:nvSpPr>
        <p:spPr bwMode="auto">
          <a:xfrm>
            <a:off x="138112" y="3229414"/>
            <a:ext cx="4557658" cy="100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5900" b="1" dirty="0" smtClean="0">
                <a:solidFill>
                  <a:schemeClr val="bg1"/>
                </a:solidFill>
              </a:rPr>
              <a:t>Modern C++</a:t>
            </a:r>
            <a:endParaRPr lang="en-US" sz="5900" dirty="0"/>
          </a:p>
        </p:txBody>
      </p:sp>
      <p:sp>
        <p:nvSpPr>
          <p:cNvPr id="5" name="TextBox 4"/>
          <p:cNvSpPr txBox="1"/>
          <p:nvPr/>
        </p:nvSpPr>
        <p:spPr>
          <a:xfrm>
            <a:off x="138113" y="4941888"/>
            <a:ext cx="83597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Move Semantic. Smart Pointers.</a:t>
            </a:r>
            <a:endParaRPr lang="en-US" sz="3200" dirty="0">
              <a:latin typeface="Arial" charset="0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113" y="6326188"/>
            <a:ext cx="215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09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.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10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.20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20</a:t>
            </a:r>
            <a:endParaRPr lang="en-US" b="1" dirty="0">
              <a:latin typeface="Arial" charset="0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112" y="5956856"/>
            <a:ext cx="5226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Ращенко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Елена</a:t>
            </a:r>
            <a:endParaRPr lang="en-US" b="1" dirty="0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5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Возврат </a:t>
            </a: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больших объектов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из функции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226515" y="2136775"/>
            <a:ext cx="8525598" cy="179079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…;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...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return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копирование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из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в возвращаемое значение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514" y="4161518"/>
            <a:ext cx="8525599" cy="2015445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::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vector&lt;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bigVectorCopy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();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копирование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из</a:t>
            </a:r>
            <a:b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          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возвращаемого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значения</a:t>
            </a:r>
            <a:b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                  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в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bigVectorCopy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sp.reset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(2));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2”/“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“2”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sp.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      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2”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Access violation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!</a:t>
            </a: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sp.reset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(2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”/“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“2”</a:t>
            </a: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sp.reset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     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2”</a:t>
            </a:r>
            <a:endParaRPr lang="en-US" b="1" spc="-5" dirty="0" smtClean="0">
              <a:solidFill>
                <a:srgbClr val="008000"/>
              </a:solidFill>
              <a:latin typeface="Courier New"/>
              <a:cs typeface="Courier New"/>
            </a:endParaRPr>
          </a:p>
          <a:p>
            <a:r>
              <a:rPr lang="en-US" b="1" spc="-5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(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}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					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nothing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sp1;     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Illegal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5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sp1(new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sp1;                       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Illegal</a:t>
            </a: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sp3(sp2);   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Illegal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sp1(new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		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sp2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::move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OK</a:t>
            </a:r>
          </a:p>
          <a:p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sp3(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::move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OK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83913" y="1758950"/>
            <a:ext cx="8576173" cy="417115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SomeFunc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&gt;(new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sp2;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=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SomeFunc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(…);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OK, move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оператор присваивания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Реализация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6" y="1803399"/>
            <a:ext cx="8631668" cy="437356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T&gt;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operator=(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Реализация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6" y="1803399"/>
            <a:ext cx="8631668" cy="437356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T&gt;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operator=(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: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i_other.m_ptr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i_other.m_ptr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Реализация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6" y="1803399"/>
            <a:ext cx="8631668" cy="437356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T&gt;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operator=(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delete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: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i_other.m_ptr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i_other.m_ptr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 operator=(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&lt;T&gt;&amp;&amp;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i_other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 … }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4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spcAft>
                <a:spcPts val="300"/>
              </a:spcAft>
            </a:pPr>
            <a:endParaRPr lang="en-US" sz="2800" b="1" dirty="0"/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2309445"/>
            <a:ext cx="8686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b="1" dirty="0" err="1" smtClean="0"/>
              <a:t>std</a:t>
            </a:r>
            <a:r>
              <a:rPr lang="en-US" sz="4800" b="1" dirty="0" smtClean="0"/>
              <a:t>::</a:t>
            </a:r>
            <a:r>
              <a:rPr lang="en-US" sz="4800" b="1" dirty="0" err="1" smtClean="0"/>
              <a:t>shared_ptr</a:t>
            </a:r>
            <a:endParaRPr lang="en-US" sz="4800" b="1" dirty="0"/>
          </a:p>
        </p:txBody>
      </p:sp>
      <p:sp>
        <p:nvSpPr>
          <p:cNvPr id="9" name="Rectangle 8"/>
          <p:cNvSpPr/>
          <p:nvPr/>
        </p:nvSpPr>
        <p:spPr>
          <a:xfrm>
            <a:off x="1112043" y="3782367"/>
            <a:ext cx="6770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Поддерживает совместное владение объектом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Возврат больших объектов из функции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226515" y="2136775"/>
            <a:ext cx="8525598" cy="179079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…;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...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NRVO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или конструктор копирования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514" y="4161518"/>
            <a:ext cx="8525599" cy="2015445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bigVectorCopy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();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копирования точно не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                   //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будет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начиная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с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C++17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/>
            </a:r>
            <a:b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                   //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RVO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1297223" y="1757363"/>
            <a:ext cx="6549553" cy="87788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 sp1(new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   //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&lt;T&gt; sp2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sp1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//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2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7223" y="3482975"/>
            <a:ext cx="2575773" cy="1038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std</a:t>
            </a:r>
            <a:r>
              <a:rPr lang="en-US" dirty="0" smtClean="0">
                <a:solidFill>
                  <a:schemeClr val="tx1"/>
                </a:solidFill>
              </a:rPr>
              <a:t>::</a:t>
            </a:r>
            <a:r>
              <a:rPr lang="en-US" dirty="0" err="1" smtClean="0">
                <a:solidFill>
                  <a:schemeClr val="tx1"/>
                </a:solidFill>
              </a:rPr>
              <a:t>shared_ptr</a:t>
            </a:r>
            <a:r>
              <a:rPr lang="en-US" dirty="0" smtClean="0">
                <a:solidFill>
                  <a:schemeClr val="tx1"/>
                </a:solidFill>
              </a:rPr>
              <a:t>&lt;T&gt; sp1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7224" y="4745022"/>
            <a:ext cx="2575772" cy="10382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std:shared_ptr</a:t>
            </a:r>
            <a:r>
              <a:rPr lang="en-US" dirty="0" smtClean="0">
                <a:solidFill>
                  <a:schemeClr val="tx1"/>
                </a:solidFill>
              </a:rPr>
              <a:t>&lt;T&gt; sp2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38695" y="3482975"/>
            <a:ext cx="2085975" cy="234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71756" y="3679825"/>
            <a:ext cx="1819855" cy="8413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 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71756" y="4745022"/>
            <a:ext cx="1819854" cy="8413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size_t</a:t>
            </a:r>
            <a:r>
              <a:rPr lang="en-US" dirty="0" smtClean="0">
                <a:solidFill>
                  <a:schemeClr val="tx1"/>
                </a:solidFill>
              </a:rPr>
              <a:t> count: 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5" idx="3"/>
            <a:endCxn id="6" idx="1"/>
          </p:cNvCxnSpPr>
          <p:nvPr/>
        </p:nvCxnSpPr>
        <p:spPr>
          <a:xfrm>
            <a:off x="3872996" y="4002088"/>
            <a:ext cx="965699" cy="651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875914" y="4765032"/>
            <a:ext cx="965699" cy="731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f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sp1(new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1”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9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f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1”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//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==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f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1”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//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==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              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f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1”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//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==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              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sp2;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g()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sp3(f()); 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endParaRPr lang="en-US" sz="17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f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				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“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1”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 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//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==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sp2.get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              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sp2;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g()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sp3(f());                           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                                                   0</a:t>
            </a:r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shared_ptr</a:t>
            </a:r>
            <a:r>
              <a:rPr lang="en-US" sz="2800" b="1" dirty="0" smtClean="0">
                <a:solidFill>
                  <a:schemeClr val="bg1"/>
                </a:solidFill>
              </a:rPr>
              <a:t>: </a:t>
            </a:r>
            <a:r>
              <a:rPr lang="ru-RU" sz="2800" b="1" dirty="0" smtClean="0">
                <a:solidFill>
                  <a:schemeClr val="bg1"/>
                </a:solidFill>
              </a:rPr>
              <a:t>циклическая зависмость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fr-FR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hared_ptr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endParaRPr lang="fr-FR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B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&lt;A&gt; a(new A);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b(new B);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a-&gt;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b;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b-&gt;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a;</a:t>
            </a:r>
          </a:p>
          <a:p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spcAft>
                <a:spcPts val="300"/>
              </a:spcAft>
            </a:pPr>
            <a:endParaRPr lang="en-US" sz="2800" b="1" dirty="0"/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2309445"/>
            <a:ext cx="8686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b="1" dirty="0" err="1" smtClean="0"/>
              <a:t>std</a:t>
            </a:r>
            <a:r>
              <a:rPr lang="en-US" sz="4800" b="1" dirty="0" smtClean="0"/>
              <a:t>::</a:t>
            </a:r>
            <a:r>
              <a:rPr lang="en-US" sz="4800" b="1" dirty="0" err="1" smtClean="0"/>
              <a:t>weak_ptr</a:t>
            </a:r>
            <a:endParaRPr lang="en-US" sz="4800" b="1" dirty="0"/>
          </a:p>
        </p:txBody>
      </p:sp>
      <p:sp>
        <p:nvSpPr>
          <p:cNvPr id="9" name="Rectangle 8"/>
          <p:cNvSpPr/>
          <p:nvPr/>
        </p:nvSpPr>
        <p:spPr>
          <a:xfrm>
            <a:off x="1739061" y="3784233"/>
            <a:ext cx="6028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Решает проблему циклической зависимости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</a:t>
            </a:r>
            <a:r>
              <a:rPr lang="ru-RU" altLang="en-US" sz="2800" b="1" dirty="0" smtClean="0">
                <a:solidFill>
                  <a:schemeClr val="bg1"/>
                </a:solidFill>
                <a:cs typeface="Arial" charset="0"/>
              </a:rPr>
              <a:t>::</a:t>
            </a:r>
            <a:r>
              <a:rPr lang="en-US" altLang="en-US" sz="2800" b="1" dirty="0" err="1" smtClean="0">
                <a:solidFill>
                  <a:schemeClr val="bg1"/>
                </a:solidFill>
                <a:cs typeface="Arial" charset="0"/>
              </a:rPr>
              <a:t>weak_ptr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2013972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Решает проблему циклической зависимости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</a:t>
            </a:r>
            <a:r>
              <a:rPr lang="ru-RU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 </a:t>
            </a:r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увеличивает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счетчик ссылок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Получает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доступ к тому же объекту, на который указывает std::shared_ptr (или другой std::weak_ptr), но не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считается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владельцем этого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объекта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Нельзя использовать напрямую (нет оператора -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Может быть создан только из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shared_ptr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(или другого std::weak_ptr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ru-RU" altLang="en-US" sz="2800" b="1" dirty="0" smtClean="0">
                <a:solidFill>
                  <a:schemeClr val="bg1"/>
                </a:solidFill>
                <a:cs typeface="Arial" charset="0"/>
              </a:rPr>
              <a:t>std::</a:t>
            </a:r>
            <a:r>
              <a:rPr lang="en-US" altLang="en-US" sz="2800" b="1" dirty="0" err="1" smtClean="0">
                <a:solidFill>
                  <a:schemeClr val="bg1"/>
                </a:solidFill>
                <a:cs typeface="Arial" charset="0"/>
              </a:rPr>
              <a:t>weak_ptr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09119" y="1968500"/>
            <a:ext cx="8631669" cy="4301672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                                                </a:t>
            </a:r>
            <a:r>
              <a:rPr lang="en-US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                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weak_ptr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sp2(sp1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                    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sp1.reset();                     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endParaRPr lang="ru-RU" sz="16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sp1-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Illegal</a:t>
            </a:r>
            <a:endParaRPr lang="ru-RU" sz="16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ru-RU" sz="1600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Возврат больших объектов из функции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226515" y="2136775"/>
            <a:ext cx="8525598" cy="179079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::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vector&lt;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&gt;&amp;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o_data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o_data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…;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6514" y="4161518"/>
            <a:ext cx="8525599" cy="2015445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GetData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копирования не будет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/>
            </a:r>
            <a:b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</a:b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ru-RU" altLang="en-US" sz="2800" b="1" dirty="0" smtClean="0">
                <a:solidFill>
                  <a:schemeClr val="bg1"/>
                </a:solidFill>
                <a:cs typeface="Arial" charset="0"/>
              </a:rPr>
              <a:t>std::</a:t>
            </a:r>
            <a:r>
              <a:rPr lang="en-US" altLang="en-US" sz="2800" b="1" dirty="0" err="1" smtClean="0">
                <a:solidFill>
                  <a:schemeClr val="bg1"/>
                </a:solidFill>
                <a:cs typeface="Arial" charset="0"/>
              </a:rPr>
              <a:t>weak_ptr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09119" y="1968500"/>
            <a:ext cx="8631669" cy="4301672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b="1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                                                </a:t>
            </a:r>
            <a:r>
              <a:rPr lang="en-US" sz="16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use_count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sp1(new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                  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weak_ptr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sp2(sp1);                              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sp1.reset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      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                        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endParaRPr lang="ru-RU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sp3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sp2.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lock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 (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sp3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sp3-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else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“Error”;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weak_ptr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56165" y="1803399"/>
            <a:ext cx="8715227" cy="458311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weak_ptr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  <a:p>
            <a:endParaRPr lang="fr-FR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B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weak_ptr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func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&lt;A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a(new A);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fr-FR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&lt;B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b(new B);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a-&gt;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b;</a:t>
            </a:r>
          </a:p>
          <a:p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b-&gt;</a:t>
            </a:r>
            <a:r>
              <a:rPr lang="fr-FR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fr-FR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a;</a:t>
            </a:r>
          </a:p>
          <a:p>
            <a:r>
              <a:rPr lang="fr-FR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Советы по использованию умных указателей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bject 3"/>
          <p:cNvSpPr txBox="1"/>
          <p:nvPr/>
        </p:nvSpPr>
        <p:spPr>
          <a:xfrm>
            <a:off x="339725" y="1739018"/>
            <a:ext cx="8273052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355600" algn="l"/>
                <a:tab pos="356235" algn="l"/>
              </a:tabLst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используйте обычный указатель для хранения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объектов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9724" y="2178955"/>
            <a:ext cx="7326675" cy="49500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 = new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(…);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BAD 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PRACTICE!</a:t>
            </a:r>
            <a:endParaRPr lang="en-US" sz="15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5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5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5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new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(…);</a:t>
            </a:r>
          </a:p>
        </p:txBody>
      </p:sp>
      <p:sp>
        <p:nvSpPr>
          <p:cNvPr id="2" name="Rectangle 1"/>
          <p:cNvSpPr/>
          <p:nvPr/>
        </p:nvSpPr>
        <p:spPr>
          <a:xfrm>
            <a:off x="241003" y="2752454"/>
            <a:ext cx="7798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создавайте умные указатели из обычных указателей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9723" y="3198949"/>
            <a:ext cx="7326675" cy="162850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main()</a:t>
            </a:r>
          </a:p>
          <a:p>
            <a:pPr fontAlgn="t"/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a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new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(…);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5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5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sp1(a);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sp2(a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0;</a:t>
            </a:r>
          </a:p>
          <a:p>
            <a:pPr fontAlgn="t"/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39723" y="5274990"/>
            <a:ext cx="7326675" cy="144802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foo()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new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(…);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MyClass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a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sz="15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.get</a:t>
            </a:r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a;</a:t>
            </a:r>
          </a:p>
          <a:p>
            <a:pPr fontAlgn="t"/>
            <a:r>
              <a:rPr lang="en-US" sz="15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1003" y="4851165"/>
            <a:ext cx="8528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удаляйте обычные указатели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полученные из умных указателей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make_shared</a:t>
            </a:r>
            <a:r>
              <a:rPr lang="en-US" sz="2800" b="1" dirty="0" smtClean="0">
                <a:solidFill>
                  <a:schemeClr val="bg1"/>
                </a:solidFill>
              </a:rPr>
              <a:t>() /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make_unique</a:t>
            </a:r>
            <a:r>
              <a:rPr lang="en-US" sz="2800" b="1" dirty="0" smtClean="0">
                <a:solidFill>
                  <a:schemeClr val="bg1"/>
                </a:solidFill>
              </a:rPr>
              <a:t>()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624250" y="1803400"/>
            <a:ext cx="7648893" cy="1962965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foo(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a) { … }</a:t>
            </a:r>
          </a:p>
          <a:p>
            <a:pPr fontAlgn="t"/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main()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foo(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&gt;(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(1)));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usual way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foo(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make_shared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&gt;(1)); </a:t>
            </a:r>
            <a:r>
              <a:rPr lang="en-US" sz="17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// better way</a:t>
            </a:r>
            <a:endParaRPr lang="en-US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667656" y="3975915"/>
            <a:ext cx="7837805" cy="22050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ts val="27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золируют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не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только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операторы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, но и new</a:t>
            </a: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Выделяет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память на счетчик одним блоком с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объектом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shared_ptr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3535">
              <a:spcBef>
                <a:spcPts val="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Нет проблемы с брошенным исключением при  вычислении аргументов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функции</a:t>
            </a: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Для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unique_ptr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есть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make_unique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make_shared</a:t>
            </a:r>
            <a:r>
              <a:rPr lang="en-US" sz="2800" b="1" dirty="0" smtClean="0">
                <a:solidFill>
                  <a:schemeClr val="bg1"/>
                </a:solidFill>
              </a:rPr>
              <a:t>() /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make_unique</a:t>
            </a:r>
            <a:r>
              <a:rPr lang="en-US" sz="2800" b="1" dirty="0" smtClean="0">
                <a:solidFill>
                  <a:schemeClr val="bg1"/>
                </a:solidFill>
              </a:rPr>
              <a:t>()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62475" y="1823063"/>
            <a:ext cx="6914701" cy="464865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foo(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a,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b)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fontAlgn="t"/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bar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fontAlgn="t"/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main()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ru-RU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ru-RU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до С++17 могла произойти утечка </a:t>
            </a:r>
            <a:r>
              <a:rPr lang="ru-RU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памяти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foo(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&gt;(</a:t>
            </a:r>
            <a:r>
              <a:rPr lang="en-US" sz="17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 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bar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());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make_shared</a:t>
            </a:r>
            <a:r>
              <a:rPr lang="en-US" sz="2800" b="1" dirty="0" smtClean="0">
                <a:solidFill>
                  <a:schemeClr val="bg1"/>
                </a:solidFill>
              </a:rPr>
              <a:t>() /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 smtClean="0">
                <a:solidFill>
                  <a:schemeClr val="bg1"/>
                </a:solidFill>
              </a:rPr>
              <a:t>::</a:t>
            </a:r>
            <a:r>
              <a:rPr lang="en-US" sz="2800" b="1" dirty="0" err="1" smtClean="0">
                <a:solidFill>
                  <a:schemeClr val="bg1"/>
                </a:solidFill>
              </a:rPr>
              <a:t>make_unique</a:t>
            </a:r>
            <a:r>
              <a:rPr lang="en-US" sz="2800" b="1" dirty="0" smtClean="0">
                <a:solidFill>
                  <a:schemeClr val="bg1"/>
                </a:solidFill>
              </a:rPr>
              <a:t>()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62475" y="1823063"/>
            <a:ext cx="6923329" cy="4648654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foo(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shared_ptr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a, </a:t>
            </a:r>
            <a:r>
              <a:rPr lang="en-US" sz="17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b)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fontAlgn="t"/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bar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 fontAlgn="t"/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main()</a:t>
            </a:r>
          </a:p>
          <a:p>
            <a:pPr fontAlgn="t"/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sz="1700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ru-RU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ru-RU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утечки памяти не будет</a:t>
            </a:r>
            <a:endParaRPr lang="en-US" sz="1700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foo(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make_shared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sz="17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sz="17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&gt;(1)</a:t>
            </a:r>
            <a:r>
              <a:rPr lang="en-US" sz="17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bar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());</a:t>
            </a:r>
          </a:p>
          <a:p>
            <a:pPr fontAlgn="t"/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700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0088"/>
          <a:stretch>
            <a:fillRect/>
          </a:stretch>
        </p:blipFill>
        <p:spPr bwMode="auto">
          <a:xfrm>
            <a:off x="0" y="-590550"/>
            <a:ext cx="9144000" cy="590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7113"/>
            <a:ext cx="9144000" cy="176212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sp>
        <p:nvSpPr>
          <p:cNvPr id="8197" name="Title 1"/>
          <p:cNvSpPr>
            <a:spLocks noGrp="1"/>
          </p:cNvSpPr>
          <p:nvPr>
            <p:ph type="ctrTitle"/>
          </p:nvPr>
        </p:nvSpPr>
        <p:spPr>
          <a:xfrm>
            <a:off x="138113" y="3665538"/>
            <a:ext cx="8686800" cy="1470025"/>
          </a:xfrm>
        </p:spPr>
        <p:txBody>
          <a:bodyPr/>
          <a:lstStyle/>
          <a:p>
            <a:pPr algn="l"/>
            <a:r>
              <a:rPr lang="ru-RU" sz="8800" dirty="0" smtClean="0">
                <a:solidFill>
                  <a:schemeClr val="bg1"/>
                </a:solidFill>
                <a:cs typeface="Arial" pitchFamily="34" charset="0"/>
              </a:rPr>
              <a:t>Вопросы?</a:t>
            </a:r>
            <a:endParaRPr lang="en-US" sz="88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198" name="Picture 14" descr="cqg_logo_whi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525" y="6038850"/>
            <a:ext cx="11684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3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6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Что почитать?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23237" y="1689282"/>
            <a:ext cx="871755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Meyers S., Effective Modern C++ (Best choice!)</a:t>
            </a:r>
          </a:p>
          <a:p>
            <a:pPr marL="457200" indent="-457200">
              <a:buFontTx/>
              <a:buAutoNum type="arabicPeriod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Karlsson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B., Beyond the C++ Standard</a:t>
            </a:r>
          </a:p>
          <a:p>
            <a:pPr marL="457200" indent="-4572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Sutter H., Exceptional C++</a:t>
            </a:r>
          </a:p>
          <a:p>
            <a:pPr marL="457200" indent="-457200">
              <a:buFontTx/>
              <a:buAutoNum type="arabicPeriod" startAt="3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Sutter H., More Exceptional C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https://en.cppreference.com/w/cpp/language/copy_elision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https://habr.com/ru/post/470265/#RVO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/>
              <a:t>RVO </a:t>
            </a:r>
            <a:r>
              <a:rPr lang="ru-RU" dirty="0"/>
              <a:t>и </a:t>
            </a:r>
            <a:r>
              <a:rPr lang="en-US" dirty="0" smtClean="0"/>
              <a:t>NRVO</a:t>
            </a:r>
            <a:endParaRPr lang="ru-RU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https://www.internalpointers.com/post/c-rvalue-references-and-move-semantics-beginners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/>
              <a:t>C++ </a:t>
            </a:r>
            <a:r>
              <a:rPr lang="en-US" dirty="0" err="1"/>
              <a:t>rvalue</a:t>
            </a:r>
            <a:r>
              <a:rPr lang="en-US" dirty="0"/>
              <a:t> references and move semantics for beginners</a:t>
            </a:r>
            <a:endParaRPr lang="ru-RU" dirty="0"/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https://habr.com/ru/post/348198/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dirty="0"/>
              <a:t>Понимание lvalue и rvalue в C и С</a:t>
            </a:r>
            <a:r>
              <a:rPr lang="ru-RU" dirty="0" smtClean="0"/>
              <a:t>++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https://habr.com/ru/post/441742/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dirty="0"/>
              <a:t>Категории выражений в </a:t>
            </a:r>
            <a:r>
              <a:rPr lang="en-US" dirty="0"/>
              <a:t>C</a:t>
            </a:r>
            <a:r>
              <a:rPr lang="en-US" dirty="0" smtClean="0"/>
              <a:t>++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https://habr.com/ru/post/226229/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dirty="0"/>
              <a:t>Краткое введение в </a:t>
            </a:r>
            <a:r>
              <a:rPr lang="en-US" dirty="0" err="1"/>
              <a:t>rvalue</a:t>
            </a:r>
            <a:r>
              <a:rPr lang="en-US" dirty="0"/>
              <a:t>-</a:t>
            </a:r>
            <a:r>
              <a:rPr lang="ru-RU" dirty="0" smtClean="0"/>
              <a:t>ссылки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http://stackoverflow.com/questions/3106110/what-are-move-semantics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 What is move semantics?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Tx/>
              <a:buAutoNum type="arabicPeriod" startAt="3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://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msdn.microsoft.com/ru-ru/library/hh279676.aspx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/>
              <a:t>How to: Create and use </a:t>
            </a:r>
            <a:r>
              <a:rPr lang="en-US" dirty="0" err="1"/>
              <a:t>unique_ptr</a:t>
            </a:r>
            <a:r>
              <a:rPr lang="en-US" dirty="0"/>
              <a:t> instances</a:t>
            </a:r>
          </a:p>
          <a:p>
            <a:pPr marL="457200" indent="-457200">
              <a:buFontTx/>
              <a:buAutoNum type="arabicPeriod" startAt="3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http://habrahabr.ru/post/140222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dirty="0"/>
              <a:t>Smart pointers </a:t>
            </a:r>
            <a:r>
              <a:rPr lang="ru-RU" dirty="0"/>
              <a:t>для </a:t>
            </a:r>
            <a:r>
              <a:rPr lang="ru-RU" dirty="0" smtClean="0"/>
              <a:t>начинающих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42875" y="3811540"/>
            <a:ext cx="2190086" cy="153552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bar()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return value;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7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42875" y="3811540"/>
            <a:ext cx="2190086" cy="153552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bar()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return value;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2875" y="6094124"/>
            <a:ext cx="1595309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8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42875" y="3811540"/>
            <a:ext cx="2190086" cy="153552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bar()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return value;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33231" y="3816647"/>
            <a:ext cx="4345457" cy="203551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rol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value1;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X value2;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bool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true;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? value1 : value2;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2875" y="6094124"/>
            <a:ext cx="1595309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85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42875" y="3811540"/>
            <a:ext cx="2190086" cy="153552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bar()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return value;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33231" y="3816647"/>
            <a:ext cx="4345457" cy="203551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rol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value1;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X value2;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bool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true;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? value1 : value2;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2875" y="6094124"/>
            <a:ext cx="1595309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33231" y="6094124"/>
            <a:ext cx="58541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Return value optimization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4920" y="1758950"/>
            <a:ext cx="5834503" cy="1363808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X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X()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pPr eaLnBrk="0" fontAlgn="auto" hangingPunct="0">
              <a:lnSpc>
                <a:spcPts val="1868"/>
              </a:lnSpc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 X(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X&amp;)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&lt;&lt; "X(X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&amp;)" &lt;&lt;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endl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; }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920" y="3240333"/>
            <a:ext cx="622227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auto" hangingPunct="0">
              <a:lnSpc>
                <a:spcPts val="2680"/>
              </a:lnSpc>
              <a:buSzTx/>
              <a:buFontTx/>
              <a:buNone/>
            </a:pPr>
            <a:r>
              <a:rPr lang="ru-RU" spc="-18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Сколько</a:t>
            </a:r>
            <a:r>
              <a:rPr lang="ru-RU" spc="46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копирований </a:t>
            </a:r>
            <a:r>
              <a:rPr lang="ru-RU" spc="-11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произойдет</a:t>
            </a:r>
            <a:r>
              <a:rPr lang="ru-RU" spc="15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при вызове этих функций?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4920" y="3811540"/>
            <a:ext cx="2037685" cy="153552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foo()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X();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42875" y="3811540"/>
            <a:ext cx="2190086" cy="153552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bar()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  <a:sym typeface="Wingdings"/>
              </a:rPr>
              <a:t>  return value;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33231" y="3816647"/>
            <a:ext cx="4345457" cy="203551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rol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X value1;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X value2;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bool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true;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</a:p>
          <a:p>
            <a:pPr eaLnBrk="0" fontAlgn="auto" hangingPunct="0">
              <a:lnSpc>
                <a:spcPts val="1868"/>
              </a:lnSpc>
              <a:buSzTx/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return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? value1 : value2;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920" y="6094124"/>
            <a:ext cx="1483098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2875" y="6094124"/>
            <a:ext cx="1595309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0</a:t>
            </a:r>
            <a:r>
              <a:rPr lang="ru-RU" sz="1600" dirty="0" smtClean="0">
                <a:latin typeface="Consolas" panose="020B0609020204030204" pitchFamily="49" charset="0"/>
              </a:rPr>
              <a:t> при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N</a:t>
            </a:r>
            <a:r>
              <a:rPr lang="en-US" sz="1600" b="1" dirty="0" smtClean="0">
                <a:latin typeface="Consolas" panose="020B0609020204030204" pitchFamily="49" charset="0"/>
              </a:rPr>
              <a:t>RVO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33231" y="6094124"/>
            <a:ext cx="58541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onsolas" panose="020B0609020204030204" pitchFamily="49" charset="0"/>
              </a:rPr>
              <a:t>1</a:t>
            </a:r>
            <a:endParaRPr lang="ru-RU" sz="1600" dirty="0" smtClean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mtClean="0">
                <a:latin typeface="Arial Narrow" pitchFamily="34" charset="0"/>
              </a:rPr>
              <a:t>   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85738" y="311149"/>
            <a:ext cx="8686800" cy="147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История версий С++</a:t>
            </a:r>
            <a:endParaRPr lang="en-US" sz="2800" b="1" dirty="0">
              <a:latin typeface="+mj-lt"/>
              <a:ea typeface="+mj-ea"/>
              <a:cs typeface="+mn-cs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203613"/>
              </p:ext>
            </p:extLst>
          </p:nvPr>
        </p:nvGraphicFramePr>
        <p:xfrm>
          <a:off x="1875200" y="1785623"/>
          <a:ext cx="4891359" cy="2464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6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1972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lang="en-US" sz="1800" spc="-5" dirty="0" smtClean="0">
                          <a:latin typeface="Arial"/>
                          <a:cs typeface="Arial"/>
                        </a:rPr>
                        <a:t>C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1980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spc="-5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lang="en-US" sz="1800" spc="-5" baseline="0" dirty="0" smtClean="0">
                          <a:latin typeface="Arial"/>
                          <a:cs typeface="Arial"/>
                        </a:rPr>
                        <a:t> with classes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 smtClean="0">
                          <a:latin typeface="Arial"/>
                          <a:cs typeface="Arial"/>
                        </a:rPr>
                        <a:t>19</a:t>
                      </a:r>
                      <a:r>
                        <a:rPr lang="en-US" sz="1800" spc="-10" dirty="0" smtClean="0">
                          <a:latin typeface="Arial"/>
                          <a:cs typeface="Arial"/>
                        </a:rPr>
                        <a:t>83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spc="-1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C++</a:t>
                      </a: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 smtClean="0">
                          <a:latin typeface="Arial"/>
                          <a:cs typeface="Arial"/>
                        </a:rPr>
                        <a:t>19</a:t>
                      </a:r>
                      <a:r>
                        <a:rPr lang="en-US" sz="1800" spc="-10" dirty="0" smtClean="0">
                          <a:latin typeface="Arial"/>
                          <a:cs typeface="Arial"/>
                        </a:rPr>
                        <a:t>85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spc="-1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/>
                        </a:rPr>
                        <a:t>“The C++ programming language”</a:t>
                      </a: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2C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 smtClean="0">
                          <a:latin typeface="Arial"/>
                          <a:cs typeface="Arial"/>
                        </a:rPr>
                        <a:t>199</a:t>
                      </a:r>
                      <a:r>
                        <a:rPr lang="en-US" sz="1800" spc="-10" dirty="0" smtClean="0">
                          <a:latin typeface="Arial"/>
                          <a:cs typeface="Arial"/>
                        </a:rPr>
                        <a:t>8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800" spc="-5" dirty="0" smtClean="0">
                          <a:latin typeface="+mn-lt"/>
                          <a:cs typeface="Arial"/>
                        </a:rPr>
                        <a:t>С++98, </a:t>
                      </a:r>
                      <a:r>
                        <a:rPr lang="en-US" sz="1800" spc="-5" dirty="0" smtClean="0">
                          <a:latin typeface="+mn-lt"/>
                          <a:cs typeface="Arial"/>
                        </a:rPr>
                        <a:t>STL</a:t>
                      </a:r>
                      <a:endParaRPr lang="en-US" sz="1800" dirty="0">
                        <a:latin typeface="+mn-lt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spc="-10" dirty="0" smtClean="0">
                          <a:latin typeface="Arial"/>
                          <a:cs typeface="Arial"/>
                        </a:rPr>
                        <a:t>1999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800" spc="-5" dirty="0" smtClean="0">
                          <a:latin typeface="+mn-lt"/>
                          <a:cs typeface="Arial"/>
                        </a:rPr>
                        <a:t>Boost</a:t>
                      </a:r>
                      <a:endParaRPr lang="en-US" sz="1800" dirty="0">
                        <a:latin typeface="+mn-lt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70047"/>
              </p:ext>
            </p:extLst>
          </p:nvPr>
        </p:nvGraphicFramePr>
        <p:xfrm>
          <a:off x="1869348" y="4249785"/>
          <a:ext cx="4891360" cy="2355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5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 smtClean="0">
                          <a:latin typeface="Arial"/>
                          <a:cs typeface="Arial"/>
                        </a:rPr>
                        <a:t>200</a:t>
                      </a:r>
                      <a:r>
                        <a:rPr lang="en-US" sz="1800" spc="-10" dirty="0" smtClean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ru-RU" sz="1800" spc="-5" dirty="0" smtClean="0">
                          <a:latin typeface="+mn-lt"/>
                          <a:cs typeface="Arial"/>
                        </a:rPr>
                        <a:t>С++03</a:t>
                      </a:r>
                      <a:endParaRPr lang="ru-RU" sz="1800" dirty="0">
                        <a:latin typeface="+mn-lt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8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2011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С++11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5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2014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C++14</a:t>
                      </a: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8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2017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1650364" algn="l"/>
                        </a:tabLst>
                      </a:pPr>
                      <a:r>
                        <a:rPr sz="2700" spc="-7" baseline="9259" dirty="0">
                          <a:latin typeface="Arial"/>
                          <a:cs typeface="Arial"/>
                        </a:rPr>
                        <a:t>С++17	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Modern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C++</a:t>
                      </a: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5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2020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C++20</a:t>
                      </a: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6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9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ight Brace 1"/>
          <p:cNvSpPr/>
          <p:nvPr/>
        </p:nvSpPr>
        <p:spPr>
          <a:xfrm>
            <a:off x="3950018" y="4676503"/>
            <a:ext cx="496388" cy="1929084"/>
          </a:xfrm>
          <a:prstGeom prst="rightBrace">
            <a:avLst>
              <a:gd name="adj1" fmla="val 18859"/>
              <a:gd name="adj2" fmla="val 50899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4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Что такое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vector?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02920" y="2596896"/>
            <a:ext cx="152704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T* data;</a:t>
            </a:r>
          </a:p>
          <a:p>
            <a:pPr algn="ctr"/>
            <a:r>
              <a:rPr lang="en-US" dirty="0" err="1" smtClean="0"/>
              <a:t>size_t</a:t>
            </a:r>
            <a:r>
              <a:rPr lang="en-US" dirty="0" smtClean="0"/>
              <a:t> size;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55848" y="2596896"/>
            <a:ext cx="4864608" cy="2779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http://s.pikabu.ru/images/big_size_comm/2013-03_1/1362236448424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32" y="2733596"/>
            <a:ext cx="4630420" cy="25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8"/>
          <p:cNvSpPr/>
          <p:nvPr/>
        </p:nvSpPr>
        <p:spPr>
          <a:xfrm>
            <a:off x="2029968" y="2972554"/>
            <a:ext cx="1344023" cy="456446"/>
          </a:xfrm>
          <a:custGeom>
            <a:avLst/>
            <a:gdLst/>
            <a:ahLst/>
            <a:cxnLst/>
            <a:rect l="l" t="t" r="r" b="b"/>
            <a:pathLst>
              <a:path w="1432560" h="414019">
                <a:moveTo>
                  <a:pt x="1287211" y="340157"/>
                </a:moveTo>
                <a:lnTo>
                  <a:pt x="1209294" y="364744"/>
                </a:lnTo>
                <a:lnTo>
                  <a:pt x="1200572" y="369575"/>
                </a:lnTo>
                <a:lnTo>
                  <a:pt x="1194577" y="377110"/>
                </a:lnTo>
                <a:lnTo>
                  <a:pt x="1191845" y="386335"/>
                </a:lnTo>
                <a:lnTo>
                  <a:pt x="1192911" y="396240"/>
                </a:lnTo>
                <a:lnTo>
                  <a:pt x="1197744" y="405034"/>
                </a:lnTo>
                <a:lnTo>
                  <a:pt x="1205293" y="411067"/>
                </a:lnTo>
                <a:lnTo>
                  <a:pt x="1214556" y="413813"/>
                </a:lnTo>
                <a:lnTo>
                  <a:pt x="1224534" y="412750"/>
                </a:lnTo>
                <a:lnTo>
                  <a:pt x="1389523" y="360680"/>
                </a:lnTo>
                <a:lnTo>
                  <a:pt x="1377950" y="360680"/>
                </a:lnTo>
                <a:lnTo>
                  <a:pt x="1287211" y="340157"/>
                </a:lnTo>
                <a:close/>
              </a:path>
              <a:path w="1432560" h="414019">
                <a:moveTo>
                  <a:pt x="1334811" y="325137"/>
                </a:moveTo>
                <a:lnTo>
                  <a:pt x="1287211" y="340157"/>
                </a:lnTo>
                <a:lnTo>
                  <a:pt x="1377950" y="360680"/>
                </a:lnTo>
                <a:lnTo>
                  <a:pt x="1379323" y="354584"/>
                </a:lnTo>
                <a:lnTo>
                  <a:pt x="1366393" y="354584"/>
                </a:lnTo>
                <a:lnTo>
                  <a:pt x="1334811" y="325137"/>
                </a:lnTo>
                <a:close/>
              </a:path>
              <a:path w="1432560" h="414019">
                <a:moveTo>
                  <a:pt x="1254902" y="191928"/>
                </a:moveTo>
                <a:lnTo>
                  <a:pt x="1245506" y="194091"/>
                </a:lnTo>
                <a:lnTo>
                  <a:pt x="1237361" y="199898"/>
                </a:lnTo>
                <a:lnTo>
                  <a:pt x="1232112" y="208401"/>
                </a:lnTo>
                <a:lnTo>
                  <a:pt x="1230614" y="217916"/>
                </a:lnTo>
                <a:lnTo>
                  <a:pt x="1232806" y="227312"/>
                </a:lnTo>
                <a:lnTo>
                  <a:pt x="1238631" y="235458"/>
                </a:lnTo>
                <a:lnTo>
                  <a:pt x="1298368" y="291157"/>
                </a:lnTo>
                <a:lnTo>
                  <a:pt x="1388999" y="311658"/>
                </a:lnTo>
                <a:lnTo>
                  <a:pt x="1377950" y="360680"/>
                </a:lnTo>
                <a:lnTo>
                  <a:pt x="1389523" y="360680"/>
                </a:lnTo>
                <a:lnTo>
                  <a:pt x="1432179" y="347218"/>
                </a:lnTo>
                <a:lnTo>
                  <a:pt x="1272921" y="198628"/>
                </a:lnTo>
                <a:lnTo>
                  <a:pt x="1264417" y="193432"/>
                </a:lnTo>
                <a:lnTo>
                  <a:pt x="1254902" y="191928"/>
                </a:lnTo>
                <a:close/>
              </a:path>
              <a:path w="1432560" h="414019">
                <a:moveTo>
                  <a:pt x="1375918" y="312166"/>
                </a:moveTo>
                <a:lnTo>
                  <a:pt x="1334811" y="325137"/>
                </a:lnTo>
                <a:lnTo>
                  <a:pt x="1366393" y="354584"/>
                </a:lnTo>
                <a:lnTo>
                  <a:pt x="1375918" y="312166"/>
                </a:lnTo>
                <a:close/>
              </a:path>
              <a:path w="1432560" h="414019">
                <a:moveTo>
                  <a:pt x="1388884" y="312166"/>
                </a:moveTo>
                <a:lnTo>
                  <a:pt x="1375918" y="312166"/>
                </a:lnTo>
                <a:lnTo>
                  <a:pt x="1366393" y="354584"/>
                </a:lnTo>
                <a:lnTo>
                  <a:pt x="1379323" y="354584"/>
                </a:lnTo>
                <a:lnTo>
                  <a:pt x="1388884" y="312166"/>
                </a:lnTo>
                <a:close/>
              </a:path>
              <a:path w="1432560" h="414019">
                <a:moveTo>
                  <a:pt x="11175" y="0"/>
                </a:moveTo>
                <a:lnTo>
                  <a:pt x="0" y="49022"/>
                </a:lnTo>
                <a:lnTo>
                  <a:pt x="1287211" y="340157"/>
                </a:lnTo>
                <a:lnTo>
                  <a:pt x="1334811" y="325137"/>
                </a:lnTo>
                <a:lnTo>
                  <a:pt x="1298368" y="291157"/>
                </a:lnTo>
                <a:lnTo>
                  <a:pt x="11175" y="0"/>
                </a:lnTo>
                <a:close/>
              </a:path>
              <a:path w="1432560" h="414019">
                <a:moveTo>
                  <a:pt x="1298368" y="291157"/>
                </a:moveTo>
                <a:lnTo>
                  <a:pt x="1334811" y="325137"/>
                </a:lnTo>
                <a:lnTo>
                  <a:pt x="1375918" y="312166"/>
                </a:lnTo>
                <a:lnTo>
                  <a:pt x="1388884" y="312166"/>
                </a:lnTo>
                <a:lnTo>
                  <a:pt x="1388999" y="311658"/>
                </a:lnTo>
                <a:lnTo>
                  <a:pt x="1298368" y="29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Что такое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vector?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02920" y="2596896"/>
            <a:ext cx="152704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T* data;</a:t>
            </a:r>
          </a:p>
          <a:p>
            <a:pPr algn="ctr"/>
            <a:r>
              <a:rPr lang="en-US" dirty="0" err="1" smtClean="0"/>
              <a:t>size_t</a:t>
            </a:r>
            <a:r>
              <a:rPr lang="en-US" dirty="0" smtClean="0"/>
              <a:t> size;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55848" y="2596896"/>
            <a:ext cx="4864608" cy="2779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http://s.pikabu.ru/images/big_size_comm/2013-03_1/1362236448424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32" y="2733596"/>
            <a:ext cx="4630420" cy="25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8"/>
          <p:cNvSpPr/>
          <p:nvPr/>
        </p:nvSpPr>
        <p:spPr>
          <a:xfrm>
            <a:off x="2029968" y="2972554"/>
            <a:ext cx="1344023" cy="456446"/>
          </a:xfrm>
          <a:custGeom>
            <a:avLst/>
            <a:gdLst/>
            <a:ahLst/>
            <a:cxnLst/>
            <a:rect l="l" t="t" r="r" b="b"/>
            <a:pathLst>
              <a:path w="1432560" h="414019">
                <a:moveTo>
                  <a:pt x="1287211" y="340157"/>
                </a:moveTo>
                <a:lnTo>
                  <a:pt x="1209294" y="364744"/>
                </a:lnTo>
                <a:lnTo>
                  <a:pt x="1200572" y="369575"/>
                </a:lnTo>
                <a:lnTo>
                  <a:pt x="1194577" y="377110"/>
                </a:lnTo>
                <a:lnTo>
                  <a:pt x="1191845" y="386335"/>
                </a:lnTo>
                <a:lnTo>
                  <a:pt x="1192911" y="396240"/>
                </a:lnTo>
                <a:lnTo>
                  <a:pt x="1197744" y="405034"/>
                </a:lnTo>
                <a:lnTo>
                  <a:pt x="1205293" y="411067"/>
                </a:lnTo>
                <a:lnTo>
                  <a:pt x="1214556" y="413813"/>
                </a:lnTo>
                <a:lnTo>
                  <a:pt x="1224534" y="412750"/>
                </a:lnTo>
                <a:lnTo>
                  <a:pt x="1389523" y="360680"/>
                </a:lnTo>
                <a:lnTo>
                  <a:pt x="1377950" y="360680"/>
                </a:lnTo>
                <a:lnTo>
                  <a:pt x="1287211" y="340157"/>
                </a:lnTo>
                <a:close/>
              </a:path>
              <a:path w="1432560" h="414019">
                <a:moveTo>
                  <a:pt x="1334811" y="325137"/>
                </a:moveTo>
                <a:lnTo>
                  <a:pt x="1287211" y="340157"/>
                </a:lnTo>
                <a:lnTo>
                  <a:pt x="1377950" y="360680"/>
                </a:lnTo>
                <a:lnTo>
                  <a:pt x="1379323" y="354584"/>
                </a:lnTo>
                <a:lnTo>
                  <a:pt x="1366393" y="354584"/>
                </a:lnTo>
                <a:lnTo>
                  <a:pt x="1334811" y="325137"/>
                </a:lnTo>
                <a:close/>
              </a:path>
              <a:path w="1432560" h="414019">
                <a:moveTo>
                  <a:pt x="1254902" y="191928"/>
                </a:moveTo>
                <a:lnTo>
                  <a:pt x="1245506" y="194091"/>
                </a:lnTo>
                <a:lnTo>
                  <a:pt x="1237361" y="199898"/>
                </a:lnTo>
                <a:lnTo>
                  <a:pt x="1232112" y="208401"/>
                </a:lnTo>
                <a:lnTo>
                  <a:pt x="1230614" y="217916"/>
                </a:lnTo>
                <a:lnTo>
                  <a:pt x="1232806" y="227312"/>
                </a:lnTo>
                <a:lnTo>
                  <a:pt x="1238631" y="235458"/>
                </a:lnTo>
                <a:lnTo>
                  <a:pt x="1298368" y="291157"/>
                </a:lnTo>
                <a:lnTo>
                  <a:pt x="1388999" y="311658"/>
                </a:lnTo>
                <a:lnTo>
                  <a:pt x="1377950" y="360680"/>
                </a:lnTo>
                <a:lnTo>
                  <a:pt x="1389523" y="360680"/>
                </a:lnTo>
                <a:lnTo>
                  <a:pt x="1432179" y="347218"/>
                </a:lnTo>
                <a:lnTo>
                  <a:pt x="1272921" y="198628"/>
                </a:lnTo>
                <a:lnTo>
                  <a:pt x="1264417" y="193432"/>
                </a:lnTo>
                <a:lnTo>
                  <a:pt x="1254902" y="191928"/>
                </a:lnTo>
                <a:close/>
              </a:path>
              <a:path w="1432560" h="414019">
                <a:moveTo>
                  <a:pt x="1375918" y="312166"/>
                </a:moveTo>
                <a:lnTo>
                  <a:pt x="1334811" y="325137"/>
                </a:lnTo>
                <a:lnTo>
                  <a:pt x="1366393" y="354584"/>
                </a:lnTo>
                <a:lnTo>
                  <a:pt x="1375918" y="312166"/>
                </a:lnTo>
                <a:close/>
              </a:path>
              <a:path w="1432560" h="414019">
                <a:moveTo>
                  <a:pt x="1388884" y="312166"/>
                </a:moveTo>
                <a:lnTo>
                  <a:pt x="1375918" y="312166"/>
                </a:lnTo>
                <a:lnTo>
                  <a:pt x="1366393" y="354584"/>
                </a:lnTo>
                <a:lnTo>
                  <a:pt x="1379323" y="354584"/>
                </a:lnTo>
                <a:lnTo>
                  <a:pt x="1388884" y="312166"/>
                </a:lnTo>
                <a:close/>
              </a:path>
              <a:path w="1432560" h="414019">
                <a:moveTo>
                  <a:pt x="11175" y="0"/>
                </a:moveTo>
                <a:lnTo>
                  <a:pt x="0" y="49022"/>
                </a:lnTo>
                <a:lnTo>
                  <a:pt x="1287211" y="340157"/>
                </a:lnTo>
                <a:lnTo>
                  <a:pt x="1334811" y="325137"/>
                </a:lnTo>
                <a:lnTo>
                  <a:pt x="1298368" y="291157"/>
                </a:lnTo>
                <a:lnTo>
                  <a:pt x="11175" y="0"/>
                </a:lnTo>
                <a:close/>
              </a:path>
              <a:path w="1432560" h="414019">
                <a:moveTo>
                  <a:pt x="1298368" y="291157"/>
                </a:moveTo>
                <a:lnTo>
                  <a:pt x="1334811" y="325137"/>
                </a:lnTo>
                <a:lnTo>
                  <a:pt x="1375918" y="312166"/>
                </a:lnTo>
                <a:lnTo>
                  <a:pt x="1388884" y="312166"/>
                </a:lnTo>
                <a:lnTo>
                  <a:pt x="1388999" y="311658"/>
                </a:lnTo>
                <a:lnTo>
                  <a:pt x="1298368" y="29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764280" y="3385868"/>
            <a:ext cx="4864608" cy="2779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://s.pikabu.ru/images/big_size_comm/2013-03_1/1362236448424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64" y="3522568"/>
            <a:ext cx="4630420" cy="25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02920" y="4318555"/>
            <a:ext cx="152704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T* data;</a:t>
            </a:r>
          </a:p>
          <a:p>
            <a:pPr algn="ctr"/>
            <a:r>
              <a:rPr lang="en-US" dirty="0" err="1" smtClean="0"/>
              <a:t>size_t</a:t>
            </a:r>
            <a:r>
              <a:rPr lang="en-US" dirty="0" smtClean="0"/>
              <a:t> size;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29968" y="4757121"/>
            <a:ext cx="1734312" cy="30567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Что такое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vector?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02920" y="2596896"/>
            <a:ext cx="152704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T* data;</a:t>
            </a:r>
          </a:p>
          <a:p>
            <a:pPr algn="ctr"/>
            <a:r>
              <a:rPr lang="en-US" dirty="0" err="1" smtClean="0"/>
              <a:t>size_t</a:t>
            </a:r>
            <a:r>
              <a:rPr lang="en-US" dirty="0" smtClean="0"/>
              <a:t> size;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355848" y="2596896"/>
            <a:ext cx="4864608" cy="2779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http://s.pikabu.ru/images/big_size_comm/2013-03_1/1362236448424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32" y="2733596"/>
            <a:ext cx="4630420" cy="250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8"/>
          <p:cNvSpPr/>
          <p:nvPr/>
        </p:nvSpPr>
        <p:spPr>
          <a:xfrm>
            <a:off x="2029968" y="2972554"/>
            <a:ext cx="1344023" cy="456446"/>
          </a:xfrm>
          <a:custGeom>
            <a:avLst/>
            <a:gdLst/>
            <a:ahLst/>
            <a:cxnLst/>
            <a:rect l="l" t="t" r="r" b="b"/>
            <a:pathLst>
              <a:path w="1432560" h="414019">
                <a:moveTo>
                  <a:pt x="1287211" y="340157"/>
                </a:moveTo>
                <a:lnTo>
                  <a:pt x="1209294" y="364744"/>
                </a:lnTo>
                <a:lnTo>
                  <a:pt x="1200572" y="369575"/>
                </a:lnTo>
                <a:lnTo>
                  <a:pt x="1194577" y="377110"/>
                </a:lnTo>
                <a:lnTo>
                  <a:pt x="1191845" y="386335"/>
                </a:lnTo>
                <a:lnTo>
                  <a:pt x="1192911" y="396240"/>
                </a:lnTo>
                <a:lnTo>
                  <a:pt x="1197744" y="405034"/>
                </a:lnTo>
                <a:lnTo>
                  <a:pt x="1205293" y="411067"/>
                </a:lnTo>
                <a:lnTo>
                  <a:pt x="1214556" y="413813"/>
                </a:lnTo>
                <a:lnTo>
                  <a:pt x="1224534" y="412750"/>
                </a:lnTo>
                <a:lnTo>
                  <a:pt x="1389523" y="360680"/>
                </a:lnTo>
                <a:lnTo>
                  <a:pt x="1377950" y="360680"/>
                </a:lnTo>
                <a:lnTo>
                  <a:pt x="1287211" y="340157"/>
                </a:lnTo>
                <a:close/>
              </a:path>
              <a:path w="1432560" h="414019">
                <a:moveTo>
                  <a:pt x="1334811" y="325137"/>
                </a:moveTo>
                <a:lnTo>
                  <a:pt x="1287211" y="340157"/>
                </a:lnTo>
                <a:lnTo>
                  <a:pt x="1377950" y="360680"/>
                </a:lnTo>
                <a:lnTo>
                  <a:pt x="1379323" y="354584"/>
                </a:lnTo>
                <a:lnTo>
                  <a:pt x="1366393" y="354584"/>
                </a:lnTo>
                <a:lnTo>
                  <a:pt x="1334811" y="325137"/>
                </a:lnTo>
                <a:close/>
              </a:path>
              <a:path w="1432560" h="414019">
                <a:moveTo>
                  <a:pt x="1254902" y="191928"/>
                </a:moveTo>
                <a:lnTo>
                  <a:pt x="1245506" y="194091"/>
                </a:lnTo>
                <a:lnTo>
                  <a:pt x="1237361" y="199898"/>
                </a:lnTo>
                <a:lnTo>
                  <a:pt x="1232112" y="208401"/>
                </a:lnTo>
                <a:lnTo>
                  <a:pt x="1230614" y="217916"/>
                </a:lnTo>
                <a:lnTo>
                  <a:pt x="1232806" y="227312"/>
                </a:lnTo>
                <a:lnTo>
                  <a:pt x="1238631" y="235458"/>
                </a:lnTo>
                <a:lnTo>
                  <a:pt x="1298368" y="291157"/>
                </a:lnTo>
                <a:lnTo>
                  <a:pt x="1388999" y="311658"/>
                </a:lnTo>
                <a:lnTo>
                  <a:pt x="1377950" y="360680"/>
                </a:lnTo>
                <a:lnTo>
                  <a:pt x="1389523" y="360680"/>
                </a:lnTo>
                <a:lnTo>
                  <a:pt x="1432179" y="347218"/>
                </a:lnTo>
                <a:lnTo>
                  <a:pt x="1272921" y="198628"/>
                </a:lnTo>
                <a:lnTo>
                  <a:pt x="1264417" y="193432"/>
                </a:lnTo>
                <a:lnTo>
                  <a:pt x="1254902" y="191928"/>
                </a:lnTo>
                <a:close/>
              </a:path>
              <a:path w="1432560" h="414019">
                <a:moveTo>
                  <a:pt x="1375918" y="312166"/>
                </a:moveTo>
                <a:lnTo>
                  <a:pt x="1334811" y="325137"/>
                </a:lnTo>
                <a:lnTo>
                  <a:pt x="1366393" y="354584"/>
                </a:lnTo>
                <a:lnTo>
                  <a:pt x="1375918" y="312166"/>
                </a:lnTo>
                <a:close/>
              </a:path>
              <a:path w="1432560" h="414019">
                <a:moveTo>
                  <a:pt x="1388884" y="312166"/>
                </a:moveTo>
                <a:lnTo>
                  <a:pt x="1375918" y="312166"/>
                </a:lnTo>
                <a:lnTo>
                  <a:pt x="1366393" y="354584"/>
                </a:lnTo>
                <a:lnTo>
                  <a:pt x="1379323" y="354584"/>
                </a:lnTo>
                <a:lnTo>
                  <a:pt x="1388884" y="312166"/>
                </a:lnTo>
                <a:close/>
              </a:path>
              <a:path w="1432560" h="414019">
                <a:moveTo>
                  <a:pt x="11175" y="0"/>
                </a:moveTo>
                <a:lnTo>
                  <a:pt x="0" y="49022"/>
                </a:lnTo>
                <a:lnTo>
                  <a:pt x="1287211" y="340157"/>
                </a:lnTo>
                <a:lnTo>
                  <a:pt x="1334811" y="325137"/>
                </a:lnTo>
                <a:lnTo>
                  <a:pt x="1298368" y="291157"/>
                </a:lnTo>
                <a:lnTo>
                  <a:pt x="11175" y="0"/>
                </a:lnTo>
                <a:close/>
              </a:path>
              <a:path w="1432560" h="414019">
                <a:moveTo>
                  <a:pt x="1298368" y="291157"/>
                </a:moveTo>
                <a:lnTo>
                  <a:pt x="1334811" y="325137"/>
                </a:lnTo>
                <a:lnTo>
                  <a:pt x="1375918" y="312166"/>
                </a:lnTo>
                <a:lnTo>
                  <a:pt x="1388884" y="312166"/>
                </a:lnTo>
                <a:lnTo>
                  <a:pt x="1388999" y="311658"/>
                </a:lnTo>
                <a:lnTo>
                  <a:pt x="1298368" y="291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02920" y="4318555"/>
            <a:ext cx="1527048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T* data;</a:t>
            </a:r>
          </a:p>
          <a:p>
            <a:pPr algn="ctr"/>
            <a:r>
              <a:rPr lang="en-US" dirty="0" err="1" smtClean="0"/>
              <a:t>size_t</a:t>
            </a:r>
            <a:r>
              <a:rPr lang="en-US" dirty="0" smtClean="0"/>
              <a:t> size;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2029968" y="3858768"/>
            <a:ext cx="1325880" cy="9169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36292" y="2908175"/>
            <a:ext cx="512064" cy="51252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336292" y="2899874"/>
            <a:ext cx="512064" cy="51252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1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06903" y="2451114"/>
            <a:ext cx="4190485" cy="130227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ыражение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описывающее не временный объект, чаще всего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именованный</a:t>
            </a:r>
            <a:endParaRPr lang="ru-RU" sz="2000" dirty="0">
              <a:solidFill>
                <a:schemeClr val="tx1"/>
              </a:solidFill>
              <a:cs typeface="Courier New" pitchFamily="49" charset="0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6903" y="3915046"/>
            <a:ext cx="4190486" cy="5305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У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этого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объекта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можно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взять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адрес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5720" y="4607626"/>
            <a:ext cx="4190486" cy="94042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То, что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может быть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слева от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знака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‘=’ (если объект неконстантный)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80905" y="2451116"/>
            <a:ext cx="4190485" cy="123275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ыражение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описывающее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временный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объект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или return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выражение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80905" y="3909267"/>
            <a:ext cx="4190486" cy="84463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То, что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может быть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справа от </a:t>
            </a:r>
            <a:r>
              <a:rPr lang="ru-RU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знака </a:t>
            </a:r>
            <a:r>
              <a:rPr lang="ru-RU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‘=’</a:t>
            </a:r>
            <a:endParaRPr lang="ru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2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6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5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903" y="3260894"/>
            <a:ext cx="4190485" cy="109339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5;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a + b;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5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903" y="3260894"/>
            <a:ext cx="4190485" cy="109339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5;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a + b;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80905" y="3241636"/>
            <a:ext cx="4190485" cy="111264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c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3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// error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5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903" y="3260894"/>
            <a:ext cx="4190485" cy="109339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5;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a + b;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780905" y="3241636"/>
            <a:ext cx="4190485" cy="111264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c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// error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6903" y="4514929"/>
            <a:ext cx="4190485" cy="7276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&amp;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{ return a; }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10;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5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903" y="3260894"/>
            <a:ext cx="4190485" cy="109339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5;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a + b;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6903" y="4514929"/>
            <a:ext cx="4190485" cy="7276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&amp;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{ return a; }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10;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80904" y="4514928"/>
            <a:ext cx="4190485" cy="7276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{ return a; }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10;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</a:t>
            </a:r>
            <a:r>
              <a:rPr lang="en-US" sz="1600" i="1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error</a:t>
            </a:r>
            <a:endParaRPr lang="ru-RU" sz="1600" i="1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80905" y="3241636"/>
            <a:ext cx="4190485" cy="111264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c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// error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4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53989" y="3263959"/>
            <a:ext cx="8686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b="1" dirty="0"/>
              <a:t>Move Semantic</a:t>
            </a:r>
          </a:p>
        </p:txBody>
      </p:sp>
    </p:spTree>
    <p:extLst>
      <p:ext uri="{BB962C8B-B14F-4D97-AF65-F5344CB8AC3E}">
        <p14:creationId xmlns:p14="http://schemas.microsoft.com/office/powerpoint/2010/main" val="12338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Lvalue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vs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/>
          <p:cNvSpPr/>
          <p:nvPr/>
        </p:nvSpPr>
        <p:spPr>
          <a:xfrm>
            <a:off x="285718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“foo”;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“bar”;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80905" y="2402484"/>
            <a:ext cx="4190485" cy="69776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string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str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“foo”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“foo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”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  <a:endParaRPr lang="ru-RU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6903" y="3260894"/>
            <a:ext cx="4190485" cy="109339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5;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a + b;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5717" y="5394494"/>
            <a:ext cx="4190485" cy="67538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10;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7;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</a:t>
            </a:r>
            <a:r>
              <a:rPr lang="en-US" sz="1600" i="1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error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85720" y="1906889"/>
            <a:ext cx="4190486" cy="39498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83696" y="1900448"/>
            <a:ext cx="4187695" cy="3349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ru-RU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780905" y="3241636"/>
            <a:ext cx="4190485" cy="111264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c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;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+ 3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error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a + b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…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// error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06903" y="4514929"/>
            <a:ext cx="4190485" cy="7276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&amp;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{ return a; }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10;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780904" y="4514928"/>
            <a:ext cx="4190485" cy="72763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 = { return a; }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getData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()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= 10;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// </a:t>
            </a:r>
            <a:r>
              <a:rPr lang="en-US" sz="1600" i="1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  <a:sym typeface="Wingdings"/>
              </a:rPr>
              <a:t>error</a:t>
            </a:r>
            <a:endParaRPr lang="ru-RU" sz="1600" i="1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  <a:sym typeface="Wingding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6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>
                <a:solidFill>
                  <a:schemeClr val="bg1"/>
                </a:solidFill>
                <a:cs typeface="Arial" charset="0"/>
              </a:rPr>
              <a:t>Rvalue</a:t>
            </a: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ссылка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&amp;&amp;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96206" y="1820919"/>
            <a:ext cx="6966743" cy="120941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1)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T&amp;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                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 на изменяемый объект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lvalue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</a:t>
            </a:r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2)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const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 T&amp;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  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 на неизменяемый объект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const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lvalue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3)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T&amp;&amp;</a:t>
            </a:r>
            <a:r>
              <a:rPr lang="ru-RU" dirty="0" smtClean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      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 на </a:t>
            </a:r>
            <a:r>
              <a:rPr lang="ru-RU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временный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объект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rvalue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ссылка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1422" y="3249636"/>
            <a:ext cx="4963886" cy="118393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1)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void foo(string&amp; s)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2)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void foo(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const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 string&amp; s)</a:t>
            </a:r>
          </a:p>
          <a:p>
            <a:pPr eaLnBrk="0" fontAlgn="auto" hangingPunct="0">
              <a:lnSpc>
                <a:spcPct val="150000"/>
              </a:lnSpc>
              <a:buSzTx/>
              <a:buFontTx/>
              <a:buNone/>
            </a:pPr>
            <a:r>
              <a:rPr lang="ru-RU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3)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void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foo(string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&amp;&amp;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s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  <a:sym typeface="Wingdings"/>
              </a:rPr>
              <a:t>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6206" y="4503916"/>
            <a:ext cx="8151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В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большинстве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случаев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ссылки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используются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только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параметр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ах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функции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+mj-lt"/>
              <a:buAutoNum type="arabicParenR"/>
            </a:pP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Временные объекты можно передавать по &amp;&amp;-ссылке без  дополнительных действий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 используется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вместо конструктора копирования, если объект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Пример: </a:t>
            </a:r>
            <a:r>
              <a:rPr lang="en-US" sz="2800" b="1" dirty="0" err="1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53988" y="2074568"/>
            <a:ext cx="4539932" cy="423254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private: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size_t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public: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 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 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(new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]) {}</a:t>
            </a: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~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() { delete[]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 }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Пример: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53988" y="1758950"/>
            <a:ext cx="4418011" cy="207089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: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1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Пример: </a:t>
            </a:r>
            <a:r>
              <a:rPr lang="en-US" sz="2800" b="1" dirty="0" err="1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53988" y="1758950"/>
            <a:ext cx="4418011" cy="207089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copy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: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ru-RU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07394" y="1758950"/>
            <a:ext cx="4287382" cy="200818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spcAft>
                <a:spcPts val="300"/>
              </a:spcAft>
            </a:pP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: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быстро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nullptr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0;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Пример: </a:t>
            </a:r>
            <a:r>
              <a:rPr lang="en-US" sz="2800" b="1" dirty="0" err="1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53988" y="1758950"/>
            <a:ext cx="4418011" cy="207089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copy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: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12700"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07394" y="1758950"/>
            <a:ext cx="4287382" cy="200818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spcAft>
                <a:spcPts val="300"/>
              </a:spcAft>
            </a:pP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: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r>
              <a:rPr lang="ru-RU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быстро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nullptr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0;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3989" y="3892731"/>
            <a:ext cx="4418010" cy="2855732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присваивания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 operator=(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if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(this == &amp;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return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*this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[]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marL="12700"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];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ru-RU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return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*this;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Пример: </a:t>
            </a:r>
            <a:r>
              <a:rPr lang="en-US" sz="2800" b="1" dirty="0" err="1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153988" y="1758950"/>
            <a:ext cx="4418011" cy="207089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copy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: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12700">
              <a:spcBef>
                <a:spcPts val="300"/>
              </a:spcBef>
            </a:pP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07394" y="1758950"/>
            <a:ext cx="4287382" cy="200818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spcAft>
                <a:spcPts val="300"/>
              </a:spcAft>
            </a:pP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: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 ,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r>
              <a:rPr lang="ru-RU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быстро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nullptr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0;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3989" y="3892731"/>
            <a:ext cx="4418010" cy="2855732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присваивания</a:t>
            </a:r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 operator=(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if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(this == &amp;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return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*this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[]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 marL="12700"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ru-RU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new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];</a:t>
            </a:r>
            <a:endParaRPr lang="ru-RU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spcBef>
                <a:spcPts val="300"/>
              </a:spcBef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долго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memcpy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return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*this;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42080" y="3892731"/>
            <a:ext cx="4352696" cy="2855732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>
              <a:spcAft>
                <a:spcPts val="300"/>
              </a:spcAft>
            </a:pP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присваивания</a:t>
            </a:r>
          </a:p>
          <a:p>
            <a:pPr>
              <a:spcAft>
                <a:spcPts val="300"/>
              </a:spcAft>
            </a:pP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 operator=(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&amp;&amp;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if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(this == &amp;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return *this;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[]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m_data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r>
              <a:rPr lang="ru-RU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быстро</a:t>
            </a:r>
            <a:endParaRPr lang="en-US" sz="13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nullptr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>
              <a:spcAft>
                <a:spcPts val="300"/>
              </a:spcAft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i_other.m_size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0;</a:t>
            </a:r>
          </a:p>
          <a:p>
            <a:pPr>
              <a:spcAft>
                <a:spcPts val="300"/>
              </a:spcAft>
            </a:pP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return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*this;</a:t>
            </a:r>
          </a:p>
          <a:p>
            <a:pPr>
              <a:spcAft>
                <a:spcPts val="300"/>
              </a:spcAft>
            </a:pP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3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3988" y="1803399"/>
            <a:ext cx="8817405" cy="495445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data(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return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data;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a1(1000);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a2(a1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(a1 -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(1)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pic>
        <p:nvPicPr>
          <p:cNvPr id="10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8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3988" y="1803399"/>
            <a:ext cx="8817405" cy="495445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data(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return 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	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NRVO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a1(1000);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a2(a1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(a1 -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(1)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a3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(2000);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RVO                                                (2)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pic>
        <p:nvPicPr>
          <p:cNvPr id="10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3988" y="1803399"/>
            <a:ext cx="8817405" cy="495445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data(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return 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	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NRVO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a1(1000);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a2(a1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(a1 -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(1)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a3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(2000);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RVO                                                (2)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a2 = a3;        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оператор 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(a3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-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(3)</a:t>
            </a:r>
          </a:p>
          <a:p>
            <a:endParaRPr lang="en-US" sz="1300" dirty="0" smtClean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pic>
        <p:nvPicPr>
          <p:cNvPr id="11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Move Semantic</a:t>
            </a: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bject 6"/>
          <p:cNvSpPr txBox="1"/>
          <p:nvPr/>
        </p:nvSpPr>
        <p:spPr>
          <a:xfrm>
            <a:off x="448149" y="2075634"/>
            <a:ext cx="8098478" cy="40530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Работа с большими объектами в старом С++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Return Value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ptimization/Named Return Value Optimization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устроен вектор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reference</a:t>
            </a: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 и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оператора присваивания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Ключевое слово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Ключевое слово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Спецификатор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noexcept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5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3988" y="1803399"/>
            <a:ext cx="8817405" cy="495445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data(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return 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	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NRVO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a1(1000);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a2(a1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(a1 -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(1)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a3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(2000);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RVO                                                (2)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a2 = a3;        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оператор 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(a3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-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(3)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a2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(500);       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move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(500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(4)</a:t>
            </a:r>
          </a:p>
          <a:p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pic>
        <p:nvPicPr>
          <p:cNvPr id="11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IntArray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3988" y="1803399"/>
            <a:ext cx="8817405" cy="495445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data(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i_size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return 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	</a:t>
            </a:r>
            <a:r>
              <a:rPr lang="ru-RU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NRVO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,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либо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a1(1000);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a2(a1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(a1 -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(1)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a3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(2000);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RVO                                                (2)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a2 = a3;        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оператор 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(a3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-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(3)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a2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(500);        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move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GetData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(500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rvalue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(4)</a:t>
            </a:r>
          </a:p>
          <a:p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a4(100);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a5(200);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…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a6(a4);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(a4 -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   (5)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a2 = a5;        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copy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присваивания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(a5 - </a:t>
            </a:r>
            <a:r>
              <a:rPr lang="en-US" sz="1300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     (6)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pic>
        <p:nvPicPr>
          <p:cNvPr id="10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7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std::move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8034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объяснить компилятору, что объект все-таки временный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7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std::move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8034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объяснить компилятору, что объект все-таки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временный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Использовать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std::move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8034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объяснить компилятору, что объект все-таки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временный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Использовать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перемещает объект, а только изменяет его тип с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std::move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803400"/>
            <a:ext cx="868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объяснить компилятору, что объект все-таки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временный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Использовать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перемещает объект, а только изменяет его тип с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После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передачи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объекта в функцию по &amp;&amp;-ссылке его  использовать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нельзя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altLang="en-US" sz="2800" b="1" dirty="0">
                <a:solidFill>
                  <a:schemeClr val="bg1"/>
                </a:solidFill>
                <a:cs typeface="Arial" charset="0"/>
              </a:rPr>
              <a:t>std::move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803400"/>
            <a:ext cx="868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Как объяснить компилятору, что объект все-таки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временный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Использовать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 перемещает объект, а только изменяет его тип с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После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передачи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объекта в функцию по &amp;&amp;-ссылке его  использовать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нельзя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9725" y="4302758"/>
            <a:ext cx="8631669" cy="202138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a4(100);</a:t>
            </a: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a5(200);</a:t>
            </a:r>
          </a:p>
          <a:p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a6(a4);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копирования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(a4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-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   (1)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a2 = a5;           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copy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оператор 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(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a5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-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lvalue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)   (2)</a:t>
            </a:r>
          </a:p>
          <a:p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a7(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::move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(a4));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move 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конструктор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                         (3)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a2 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::move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(a5);         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// move</a:t>
            </a:r>
            <a:r>
              <a:rPr lang="ru-RU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оператор присваивания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itchFamily="49" charset="0"/>
              </a:rPr>
              <a:t>                (4)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rgbClr val="008000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ссылка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–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7335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Всегда ли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ссылка – это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Нет, не всегда.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Именнованная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ссылка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это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Как</a:t>
            </a:r>
            <a:r>
              <a:rPr lang="en-US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ее</a:t>
            </a:r>
            <a:r>
              <a:rPr lang="ru-RU" sz="2400" spc="18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передать</a:t>
            </a:r>
            <a:r>
              <a:rPr lang="ru-RU" sz="2400" spc="-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дальше</a:t>
            </a:r>
            <a:r>
              <a:rPr lang="ru-RU" sz="24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как</a:t>
            </a:r>
            <a:r>
              <a:rPr lang="ru-RU" sz="2400" spc="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rvalue</a:t>
            </a: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?</a:t>
            </a:r>
            <a:endParaRPr lang="en-US" sz="2400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1594" y="3331785"/>
            <a:ext cx="4275794" cy="318331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SendData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…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ProcessData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SendData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);		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</a:t>
            </a:r>
            <a:r>
              <a:rPr lang="en-US" sz="13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illegal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a1(1000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ProcessData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::move(a1));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ссылка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–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rvalue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?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1733550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Всегда ли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ссылка – это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?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Нет, не всегда.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Именнованная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rvalue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ссылка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это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lvalue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Как</a:t>
            </a:r>
            <a:r>
              <a:rPr lang="en-US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ее</a:t>
            </a:r>
            <a:r>
              <a:rPr lang="ru-RU" sz="2400" spc="18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передать</a:t>
            </a:r>
            <a:r>
              <a:rPr lang="ru-RU" sz="2400" spc="-11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дальше</a:t>
            </a:r>
            <a:r>
              <a:rPr lang="ru-RU" sz="2400" spc="-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spc="-2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как</a:t>
            </a:r>
            <a:r>
              <a:rPr lang="ru-RU" sz="2400" spc="37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 </a:t>
            </a: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rvalue</a:t>
            </a:r>
            <a:r>
              <a:rPr lang="ru-RU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?</a:t>
            </a:r>
            <a:endParaRPr lang="en-US" sz="2400" dirty="0" smtClean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Calibri"/>
              <a:cs typeface="Calibri"/>
              <a:sym typeface="Wingding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Использовать </a:t>
            </a:r>
            <a:r>
              <a:rPr lang="en-US" sz="2400" dirty="0" err="1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std</a:t>
            </a:r>
            <a:r>
              <a:rPr lang="en-US" sz="24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::move</a:t>
            </a:r>
            <a:r>
              <a:rPr lang="en-US" sz="2400" dirty="0" smtClean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Calibri"/>
                <a:cs typeface="Calibri"/>
                <a:sym typeface="Wingdings"/>
              </a:rPr>
              <a:t>.</a:t>
            </a:r>
            <a:endParaRPr lang="ru-RU" sz="2400" dirty="0"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solidFill>
                <a:srgbClr val="000000"/>
              </a:solidFill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1594" y="3331785"/>
            <a:ext cx="4275794" cy="318331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SendData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…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ProcessData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&amp;&amp;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SendData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::move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i_data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));</a:t>
            </a:r>
            <a:endParaRPr lang="en-US" sz="1300" dirty="0" smtClean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main()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3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IntArray</a:t>
            </a:r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a1(1000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ProcessData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3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3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::move(a1));</a:t>
            </a:r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3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3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Автогенерация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move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конструктора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9" y="1803400"/>
            <a:ext cx="8098478" cy="34041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будут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сгенерированы автоматически,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если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 поля класса класса могут буть перемещены</a:t>
            </a: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 базовые классы умеют перемещаться</a:t>
            </a: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деструктора</a:t>
            </a: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lnSpc>
                <a:spcPct val="100000"/>
              </a:lnSpc>
              <a:spcBef>
                <a:spcPts val="300"/>
              </a:spcBef>
              <a:tabLst>
                <a:tab pos="355600" algn="l"/>
                <a:tab pos="356235" algn="l"/>
              </a:tabLst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Передача больших объектов в функцию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226515" y="1912033"/>
            <a:ext cx="6879678" cy="152490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…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6516" y="3654697"/>
            <a:ext cx="6879677" cy="209295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…;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будет скопирован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7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Автогенерация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 move </a:t>
            </a: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конструктора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9" y="1803400"/>
            <a:ext cx="8098478" cy="49584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и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будут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сгенерированы автоматически, </a:t>
            </a: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если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 поля класса класса могут буть перемещены</a:t>
            </a: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Все базовые классы умеют перемещаться</a:t>
            </a:r>
          </a:p>
          <a:p>
            <a:pPr marL="354965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деструктора</a:t>
            </a: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Нет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оператора</a:t>
            </a:r>
            <a:r>
              <a:rPr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присваивания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lnSpc>
                <a:spcPct val="100000"/>
              </a:lnSpc>
              <a:spcBef>
                <a:spcPts val="300"/>
              </a:spcBef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конструктор и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оператор присваивания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отключают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автоматическую генерацию других конструкторов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 операторов присваивания.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lnSpc>
                <a:spcPct val="100000"/>
              </a:lnSpc>
              <a:spcBef>
                <a:spcPts val="300"/>
              </a:spcBef>
              <a:tabLst>
                <a:tab pos="355600" algn="l"/>
                <a:tab pos="356235" algn="l"/>
              </a:tabLst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default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Говорит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компилятору самостоятельно генерировать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функцию класса (если она не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объявлена в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классе)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default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37324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Говорит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компилятору самостоятельно генерировать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функцию класса (если она не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объявлена в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классе)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Может применяться 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 копирования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оператору присваивания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оператору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присваивания 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деструктору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default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37324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Говорит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компилятору самостоятельно генерировать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функцию класса (если она не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объявлена в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классе)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Может применяться к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по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 копирования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конструктору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оператору присваивания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оператору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присваивания 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деструктору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67900" y="3134400"/>
            <a:ext cx="2937561" cy="2038491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public: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~X() { … }</a:t>
            </a: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X(X&amp;&amp; x)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default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delete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Явно помечает те методы,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 которыми нельзя работать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(ошибка на этапе компиляции)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delete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Явно помечает те методы,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 которыми нельзя работать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(ошибка на этапе компиляции)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140" y="2953468"/>
            <a:ext cx="5329195" cy="310044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public: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X() = default;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X&amp; x)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82534" y="2953467"/>
            <a:ext cx="3188859" cy="310044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main()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a;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b(a);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delete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Явно помечает те методы,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 которыми нельзя работать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(ошибка на этапе компиляции)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140" y="2953468"/>
            <a:ext cx="5329195" cy="310044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public: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X() = default;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X&amp; x)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void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bar(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bar(double)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{…}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82534" y="2953467"/>
            <a:ext cx="3188859" cy="310044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main()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a;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b(a);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a.bar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(2.4);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a.bar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(2);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Ключевое слово 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delete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53338" y="1742259"/>
            <a:ext cx="7959142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Явно помечает те методы,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с которыми нельзя работать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(ошибка на этапе компиляции)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140" y="2953468"/>
            <a:ext cx="5329195" cy="3100445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public: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X() = default;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X&amp; x) =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void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bar(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void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bar(double)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{…}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void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* operator new(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size_t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)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delete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82534" y="2953467"/>
            <a:ext cx="3188859" cy="3100446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main()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</a:p>
          <a:p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a;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X b(a);  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a.bar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(2.4);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a.bar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(2);    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endParaRPr lang="en-US" sz="1600" dirty="0">
              <a:solidFill>
                <a:srgbClr val="FF0000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X* c = new X;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// error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</a:t>
            </a:r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ector of vectors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</a:t>
            </a:r>
            <a:r>
              <a:rPr lang="en-US" sz="2800" b="1" dirty="0" smtClean="0">
                <a:solidFill>
                  <a:schemeClr val="bg1"/>
                </a:solidFill>
                <a:cs typeface="Arial" charset="0"/>
              </a:rPr>
              <a:t>ector of vectors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bject 14"/>
          <p:cNvSpPr/>
          <p:nvPr/>
        </p:nvSpPr>
        <p:spPr>
          <a:xfrm>
            <a:off x="283552" y="4543297"/>
            <a:ext cx="615950" cy="370840"/>
          </a:xfrm>
          <a:custGeom>
            <a:avLst/>
            <a:gdLst/>
            <a:ahLst/>
            <a:cxnLst/>
            <a:rect l="l" t="t" r="r" b="b"/>
            <a:pathLst>
              <a:path w="615950" h="370839">
                <a:moveTo>
                  <a:pt x="0" y="370839"/>
                </a:moveTo>
                <a:lnTo>
                  <a:pt x="615696" y="370839"/>
                </a:lnTo>
                <a:lnTo>
                  <a:pt x="61569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7"/>
          <p:cNvGraphicFramePr>
            <a:graphicFrameLocks noGrp="1"/>
          </p:cNvGraphicFramePr>
          <p:nvPr/>
        </p:nvGraphicFramePr>
        <p:xfrm>
          <a:off x="1421638" y="4536947"/>
          <a:ext cx="3048000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8"/>
          <p:cNvSpPr/>
          <p:nvPr/>
        </p:nvSpPr>
        <p:spPr>
          <a:xfrm>
            <a:off x="1498091" y="3646932"/>
            <a:ext cx="2147316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712582" y="3646932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1070610" y="4662551"/>
            <a:ext cx="179108" cy="1343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/>
          <p:cNvSpPr/>
          <p:nvPr/>
        </p:nvSpPr>
        <p:spPr>
          <a:xfrm>
            <a:off x="1789810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4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09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/>
          <p:cNvSpPr/>
          <p:nvPr/>
        </p:nvSpPr>
        <p:spPr>
          <a:xfrm>
            <a:off x="2474086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3189858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4024629" y="414959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9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Передача больших объектов в функцию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26516" y="3654697"/>
            <a:ext cx="6879677" cy="209295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…;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НЕ будет скопирован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515" y="1912033"/>
            <a:ext cx="6879678" cy="152490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const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&gt;&amp;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…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vector of vectors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bject 14"/>
          <p:cNvSpPr/>
          <p:nvPr/>
        </p:nvSpPr>
        <p:spPr>
          <a:xfrm>
            <a:off x="283552" y="4543297"/>
            <a:ext cx="615950" cy="370840"/>
          </a:xfrm>
          <a:custGeom>
            <a:avLst/>
            <a:gdLst/>
            <a:ahLst/>
            <a:cxnLst/>
            <a:rect l="l" t="t" r="r" b="b"/>
            <a:pathLst>
              <a:path w="615950" h="370839">
                <a:moveTo>
                  <a:pt x="0" y="370839"/>
                </a:moveTo>
                <a:lnTo>
                  <a:pt x="615696" y="370839"/>
                </a:lnTo>
                <a:lnTo>
                  <a:pt x="61569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7"/>
          <p:cNvGraphicFramePr>
            <a:graphicFrameLocks noGrp="1"/>
          </p:cNvGraphicFramePr>
          <p:nvPr/>
        </p:nvGraphicFramePr>
        <p:xfrm>
          <a:off x="1421638" y="4536947"/>
          <a:ext cx="3048000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8"/>
          <p:cNvSpPr/>
          <p:nvPr/>
        </p:nvSpPr>
        <p:spPr>
          <a:xfrm>
            <a:off x="1498091" y="3646932"/>
            <a:ext cx="2147316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712582" y="3646932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0"/>
          <p:cNvGraphicFramePr>
            <a:graphicFrameLocks noGrp="1"/>
          </p:cNvGraphicFramePr>
          <p:nvPr/>
        </p:nvGraphicFramePr>
        <p:xfrm>
          <a:off x="1444371" y="602882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7"/>
          <p:cNvSpPr/>
          <p:nvPr/>
        </p:nvSpPr>
        <p:spPr>
          <a:xfrm>
            <a:off x="1056652" y="4878323"/>
            <a:ext cx="379730" cy="1212850"/>
          </a:xfrm>
          <a:custGeom>
            <a:avLst/>
            <a:gdLst/>
            <a:ahLst/>
            <a:cxnLst/>
            <a:rect l="l" t="t" r="r" b="b"/>
            <a:pathLst>
              <a:path w="379730" h="1212850">
                <a:moveTo>
                  <a:pt x="270370" y="1098689"/>
                </a:moveTo>
                <a:lnTo>
                  <a:pt x="261226" y="1098778"/>
                </a:lnTo>
                <a:lnTo>
                  <a:pt x="250050" y="1110208"/>
                </a:lnTo>
                <a:lnTo>
                  <a:pt x="250177" y="1119365"/>
                </a:lnTo>
                <a:lnTo>
                  <a:pt x="345427" y="1212710"/>
                </a:lnTo>
                <a:lnTo>
                  <a:pt x="351784" y="1188834"/>
                </a:lnTo>
                <a:lnTo>
                  <a:pt x="323837" y="1188834"/>
                </a:lnTo>
                <a:lnTo>
                  <a:pt x="309672" y="1137168"/>
                </a:lnTo>
                <a:lnTo>
                  <a:pt x="270370" y="1098689"/>
                </a:lnTo>
                <a:close/>
              </a:path>
              <a:path w="379730" h="1212850">
                <a:moveTo>
                  <a:pt x="309672" y="1137168"/>
                </a:moveTo>
                <a:lnTo>
                  <a:pt x="323837" y="1188834"/>
                </a:lnTo>
                <a:lnTo>
                  <a:pt x="351406" y="1181277"/>
                </a:lnTo>
                <a:lnTo>
                  <a:pt x="323837" y="1181277"/>
                </a:lnTo>
                <a:lnTo>
                  <a:pt x="330230" y="1157296"/>
                </a:lnTo>
                <a:lnTo>
                  <a:pt x="309672" y="1137168"/>
                </a:lnTo>
                <a:close/>
              </a:path>
              <a:path w="379730" h="1212850">
                <a:moveTo>
                  <a:pt x="359778" y="1071778"/>
                </a:moveTo>
                <a:lnTo>
                  <a:pt x="351777" y="1076375"/>
                </a:lnTo>
                <a:lnTo>
                  <a:pt x="349745" y="1084097"/>
                </a:lnTo>
                <a:lnTo>
                  <a:pt x="337624" y="1129560"/>
                </a:lnTo>
                <a:lnTo>
                  <a:pt x="351777" y="1181176"/>
                </a:lnTo>
                <a:lnTo>
                  <a:pt x="323837" y="1188834"/>
                </a:lnTo>
                <a:lnTo>
                  <a:pt x="351784" y="1188834"/>
                </a:lnTo>
                <a:lnTo>
                  <a:pt x="377685" y="1091552"/>
                </a:lnTo>
                <a:lnTo>
                  <a:pt x="379717" y="1083830"/>
                </a:lnTo>
                <a:lnTo>
                  <a:pt x="375145" y="1075893"/>
                </a:lnTo>
                <a:lnTo>
                  <a:pt x="359778" y="1071778"/>
                </a:lnTo>
                <a:close/>
              </a:path>
              <a:path w="379730" h="1212850">
                <a:moveTo>
                  <a:pt x="330230" y="1157296"/>
                </a:moveTo>
                <a:lnTo>
                  <a:pt x="323837" y="1181277"/>
                </a:lnTo>
                <a:lnTo>
                  <a:pt x="347967" y="1174661"/>
                </a:lnTo>
                <a:lnTo>
                  <a:pt x="330230" y="1157296"/>
                </a:lnTo>
                <a:close/>
              </a:path>
              <a:path w="379730" h="1212850">
                <a:moveTo>
                  <a:pt x="337624" y="1129560"/>
                </a:moveTo>
                <a:lnTo>
                  <a:pt x="330230" y="1157296"/>
                </a:lnTo>
                <a:lnTo>
                  <a:pt x="347967" y="1174661"/>
                </a:lnTo>
                <a:lnTo>
                  <a:pt x="323837" y="1181277"/>
                </a:lnTo>
                <a:lnTo>
                  <a:pt x="351406" y="1181277"/>
                </a:lnTo>
                <a:lnTo>
                  <a:pt x="351777" y="1181176"/>
                </a:lnTo>
                <a:lnTo>
                  <a:pt x="337624" y="1129560"/>
                </a:lnTo>
                <a:close/>
              </a:path>
              <a:path w="379730" h="1212850">
                <a:moveTo>
                  <a:pt x="27914" y="0"/>
                </a:moveTo>
                <a:lnTo>
                  <a:pt x="0" y="7619"/>
                </a:lnTo>
                <a:lnTo>
                  <a:pt x="309672" y="1137168"/>
                </a:lnTo>
                <a:lnTo>
                  <a:pt x="330230" y="1157296"/>
                </a:lnTo>
                <a:lnTo>
                  <a:pt x="337624" y="1129560"/>
                </a:lnTo>
                <a:lnTo>
                  <a:pt x="2791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1070610" y="4662551"/>
            <a:ext cx="179108" cy="1343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/>
          <p:cNvSpPr/>
          <p:nvPr/>
        </p:nvSpPr>
        <p:spPr>
          <a:xfrm>
            <a:off x="1789810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4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09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/>
          <p:cNvSpPr/>
          <p:nvPr/>
        </p:nvSpPr>
        <p:spPr>
          <a:xfrm>
            <a:off x="2474086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3189858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4024629" y="414959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6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vector of vectors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bject 14"/>
          <p:cNvSpPr/>
          <p:nvPr/>
        </p:nvSpPr>
        <p:spPr>
          <a:xfrm>
            <a:off x="283552" y="4543297"/>
            <a:ext cx="615950" cy="370840"/>
          </a:xfrm>
          <a:custGeom>
            <a:avLst/>
            <a:gdLst/>
            <a:ahLst/>
            <a:cxnLst/>
            <a:rect l="l" t="t" r="r" b="b"/>
            <a:pathLst>
              <a:path w="615950" h="370839">
                <a:moveTo>
                  <a:pt x="0" y="370839"/>
                </a:moveTo>
                <a:lnTo>
                  <a:pt x="615696" y="370839"/>
                </a:lnTo>
                <a:lnTo>
                  <a:pt x="61569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7"/>
          <p:cNvGraphicFramePr>
            <a:graphicFrameLocks noGrp="1"/>
          </p:cNvGraphicFramePr>
          <p:nvPr/>
        </p:nvGraphicFramePr>
        <p:xfrm>
          <a:off x="1421638" y="4536947"/>
          <a:ext cx="3048000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8"/>
          <p:cNvSpPr/>
          <p:nvPr/>
        </p:nvSpPr>
        <p:spPr>
          <a:xfrm>
            <a:off x="1498091" y="3646932"/>
            <a:ext cx="2147316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712582" y="3646932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0"/>
          <p:cNvGraphicFramePr>
            <a:graphicFrameLocks noGrp="1"/>
          </p:cNvGraphicFramePr>
          <p:nvPr/>
        </p:nvGraphicFramePr>
        <p:xfrm>
          <a:off x="1444371" y="602882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7"/>
          <p:cNvSpPr/>
          <p:nvPr/>
        </p:nvSpPr>
        <p:spPr>
          <a:xfrm>
            <a:off x="1056652" y="4878323"/>
            <a:ext cx="379730" cy="1212850"/>
          </a:xfrm>
          <a:custGeom>
            <a:avLst/>
            <a:gdLst/>
            <a:ahLst/>
            <a:cxnLst/>
            <a:rect l="l" t="t" r="r" b="b"/>
            <a:pathLst>
              <a:path w="379730" h="1212850">
                <a:moveTo>
                  <a:pt x="270370" y="1098689"/>
                </a:moveTo>
                <a:lnTo>
                  <a:pt x="261226" y="1098778"/>
                </a:lnTo>
                <a:lnTo>
                  <a:pt x="250050" y="1110208"/>
                </a:lnTo>
                <a:lnTo>
                  <a:pt x="250177" y="1119365"/>
                </a:lnTo>
                <a:lnTo>
                  <a:pt x="345427" y="1212710"/>
                </a:lnTo>
                <a:lnTo>
                  <a:pt x="351784" y="1188834"/>
                </a:lnTo>
                <a:lnTo>
                  <a:pt x="323837" y="1188834"/>
                </a:lnTo>
                <a:lnTo>
                  <a:pt x="309672" y="1137168"/>
                </a:lnTo>
                <a:lnTo>
                  <a:pt x="270370" y="1098689"/>
                </a:lnTo>
                <a:close/>
              </a:path>
              <a:path w="379730" h="1212850">
                <a:moveTo>
                  <a:pt x="309672" y="1137168"/>
                </a:moveTo>
                <a:lnTo>
                  <a:pt x="323837" y="1188834"/>
                </a:lnTo>
                <a:lnTo>
                  <a:pt x="351406" y="1181277"/>
                </a:lnTo>
                <a:lnTo>
                  <a:pt x="323837" y="1181277"/>
                </a:lnTo>
                <a:lnTo>
                  <a:pt x="330230" y="1157296"/>
                </a:lnTo>
                <a:lnTo>
                  <a:pt x="309672" y="1137168"/>
                </a:lnTo>
                <a:close/>
              </a:path>
              <a:path w="379730" h="1212850">
                <a:moveTo>
                  <a:pt x="359778" y="1071778"/>
                </a:moveTo>
                <a:lnTo>
                  <a:pt x="351777" y="1076375"/>
                </a:lnTo>
                <a:lnTo>
                  <a:pt x="349745" y="1084097"/>
                </a:lnTo>
                <a:lnTo>
                  <a:pt x="337624" y="1129560"/>
                </a:lnTo>
                <a:lnTo>
                  <a:pt x="351777" y="1181176"/>
                </a:lnTo>
                <a:lnTo>
                  <a:pt x="323837" y="1188834"/>
                </a:lnTo>
                <a:lnTo>
                  <a:pt x="351784" y="1188834"/>
                </a:lnTo>
                <a:lnTo>
                  <a:pt x="377685" y="1091552"/>
                </a:lnTo>
                <a:lnTo>
                  <a:pt x="379717" y="1083830"/>
                </a:lnTo>
                <a:lnTo>
                  <a:pt x="375145" y="1075893"/>
                </a:lnTo>
                <a:lnTo>
                  <a:pt x="359778" y="1071778"/>
                </a:lnTo>
                <a:close/>
              </a:path>
              <a:path w="379730" h="1212850">
                <a:moveTo>
                  <a:pt x="330230" y="1157296"/>
                </a:moveTo>
                <a:lnTo>
                  <a:pt x="323837" y="1181277"/>
                </a:lnTo>
                <a:lnTo>
                  <a:pt x="347967" y="1174661"/>
                </a:lnTo>
                <a:lnTo>
                  <a:pt x="330230" y="1157296"/>
                </a:lnTo>
                <a:close/>
              </a:path>
              <a:path w="379730" h="1212850">
                <a:moveTo>
                  <a:pt x="337624" y="1129560"/>
                </a:moveTo>
                <a:lnTo>
                  <a:pt x="330230" y="1157296"/>
                </a:lnTo>
                <a:lnTo>
                  <a:pt x="347967" y="1174661"/>
                </a:lnTo>
                <a:lnTo>
                  <a:pt x="323837" y="1181277"/>
                </a:lnTo>
                <a:lnTo>
                  <a:pt x="351406" y="1181277"/>
                </a:lnTo>
                <a:lnTo>
                  <a:pt x="351777" y="1181176"/>
                </a:lnTo>
                <a:lnTo>
                  <a:pt x="337624" y="1129560"/>
                </a:lnTo>
                <a:close/>
              </a:path>
              <a:path w="379730" h="1212850">
                <a:moveTo>
                  <a:pt x="27914" y="0"/>
                </a:moveTo>
                <a:lnTo>
                  <a:pt x="0" y="7619"/>
                </a:lnTo>
                <a:lnTo>
                  <a:pt x="309672" y="1137168"/>
                </a:lnTo>
                <a:lnTo>
                  <a:pt x="330230" y="1157296"/>
                </a:lnTo>
                <a:lnTo>
                  <a:pt x="337624" y="1129560"/>
                </a:lnTo>
                <a:lnTo>
                  <a:pt x="2791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1070610" y="4662551"/>
            <a:ext cx="179108" cy="1343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1520952" y="5138928"/>
            <a:ext cx="2147316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3735442" y="5138928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1812670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365"/>
                </a:moveTo>
                <a:lnTo>
                  <a:pt x="52705" y="82185"/>
                </a:lnTo>
                <a:lnTo>
                  <a:pt x="52705" y="329247"/>
                </a:lnTo>
                <a:lnTo>
                  <a:pt x="81661" y="329247"/>
                </a:lnTo>
                <a:lnTo>
                  <a:pt x="81661" y="82185"/>
                </a:lnTo>
                <a:lnTo>
                  <a:pt x="67182" y="57365"/>
                </a:lnTo>
                <a:close/>
              </a:path>
              <a:path w="134619" h="329564">
                <a:moveTo>
                  <a:pt x="67183" y="0"/>
                </a:moveTo>
                <a:lnTo>
                  <a:pt x="4064" y="108305"/>
                </a:lnTo>
                <a:lnTo>
                  <a:pt x="0" y="115214"/>
                </a:lnTo>
                <a:lnTo>
                  <a:pt x="2286" y="124079"/>
                </a:lnTo>
                <a:lnTo>
                  <a:pt x="9271" y="128104"/>
                </a:lnTo>
                <a:lnTo>
                  <a:pt x="16129" y="132130"/>
                </a:lnTo>
                <a:lnTo>
                  <a:pt x="25018" y="129794"/>
                </a:lnTo>
                <a:lnTo>
                  <a:pt x="28956" y="122897"/>
                </a:lnTo>
                <a:lnTo>
                  <a:pt x="52705" y="82185"/>
                </a:lnTo>
                <a:lnTo>
                  <a:pt x="52705" y="28727"/>
                </a:lnTo>
                <a:lnTo>
                  <a:pt x="83924" y="28727"/>
                </a:lnTo>
                <a:lnTo>
                  <a:pt x="67183" y="0"/>
                </a:lnTo>
                <a:close/>
              </a:path>
              <a:path w="134619" h="329564">
                <a:moveTo>
                  <a:pt x="83924" y="28727"/>
                </a:moveTo>
                <a:lnTo>
                  <a:pt x="81661" y="28727"/>
                </a:lnTo>
                <a:lnTo>
                  <a:pt x="81661" y="82185"/>
                </a:lnTo>
                <a:lnTo>
                  <a:pt x="105410" y="122897"/>
                </a:lnTo>
                <a:lnTo>
                  <a:pt x="109347" y="129794"/>
                </a:lnTo>
                <a:lnTo>
                  <a:pt x="118237" y="132130"/>
                </a:lnTo>
                <a:lnTo>
                  <a:pt x="125095" y="128104"/>
                </a:lnTo>
                <a:lnTo>
                  <a:pt x="132080" y="124079"/>
                </a:lnTo>
                <a:lnTo>
                  <a:pt x="134366" y="115214"/>
                </a:lnTo>
                <a:lnTo>
                  <a:pt x="130302" y="108305"/>
                </a:lnTo>
                <a:lnTo>
                  <a:pt x="83924" y="28727"/>
                </a:lnTo>
                <a:close/>
              </a:path>
              <a:path w="134619" h="329564">
                <a:moveTo>
                  <a:pt x="81661" y="28727"/>
                </a:moveTo>
                <a:lnTo>
                  <a:pt x="52705" y="28727"/>
                </a:lnTo>
                <a:lnTo>
                  <a:pt x="52705" y="82185"/>
                </a:lnTo>
                <a:lnTo>
                  <a:pt x="67182" y="57365"/>
                </a:lnTo>
                <a:lnTo>
                  <a:pt x="54737" y="36029"/>
                </a:lnTo>
                <a:lnTo>
                  <a:pt x="81661" y="36029"/>
                </a:lnTo>
                <a:lnTo>
                  <a:pt x="81661" y="28727"/>
                </a:lnTo>
                <a:close/>
              </a:path>
              <a:path w="134619" h="329564">
                <a:moveTo>
                  <a:pt x="81661" y="36029"/>
                </a:moveTo>
                <a:lnTo>
                  <a:pt x="79629" y="36029"/>
                </a:lnTo>
                <a:lnTo>
                  <a:pt x="67182" y="57365"/>
                </a:lnTo>
                <a:lnTo>
                  <a:pt x="81661" y="82185"/>
                </a:lnTo>
                <a:lnTo>
                  <a:pt x="81661" y="36029"/>
                </a:lnTo>
                <a:close/>
              </a:path>
              <a:path w="134619" h="329564">
                <a:moveTo>
                  <a:pt x="79629" y="36029"/>
                </a:moveTo>
                <a:lnTo>
                  <a:pt x="54737" y="36029"/>
                </a:lnTo>
                <a:lnTo>
                  <a:pt x="67182" y="57365"/>
                </a:lnTo>
                <a:lnTo>
                  <a:pt x="79629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3"/>
          <p:cNvSpPr/>
          <p:nvPr/>
        </p:nvSpPr>
        <p:spPr>
          <a:xfrm>
            <a:off x="2496947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365"/>
                </a:moveTo>
                <a:lnTo>
                  <a:pt x="52704" y="82185"/>
                </a:lnTo>
                <a:lnTo>
                  <a:pt x="52704" y="329247"/>
                </a:lnTo>
                <a:lnTo>
                  <a:pt x="81660" y="329247"/>
                </a:lnTo>
                <a:lnTo>
                  <a:pt x="81660" y="82185"/>
                </a:lnTo>
                <a:lnTo>
                  <a:pt x="67182" y="57365"/>
                </a:lnTo>
                <a:close/>
              </a:path>
              <a:path w="134619" h="329564">
                <a:moveTo>
                  <a:pt x="67182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5" y="124079"/>
                </a:lnTo>
                <a:lnTo>
                  <a:pt x="9270" y="128104"/>
                </a:lnTo>
                <a:lnTo>
                  <a:pt x="16128" y="132130"/>
                </a:lnTo>
                <a:lnTo>
                  <a:pt x="25018" y="129794"/>
                </a:lnTo>
                <a:lnTo>
                  <a:pt x="28955" y="122897"/>
                </a:lnTo>
                <a:lnTo>
                  <a:pt x="52704" y="82185"/>
                </a:lnTo>
                <a:lnTo>
                  <a:pt x="52704" y="28727"/>
                </a:lnTo>
                <a:lnTo>
                  <a:pt x="83924" y="28727"/>
                </a:lnTo>
                <a:lnTo>
                  <a:pt x="67182" y="0"/>
                </a:lnTo>
                <a:close/>
              </a:path>
              <a:path w="134619" h="329564">
                <a:moveTo>
                  <a:pt x="83924" y="28727"/>
                </a:moveTo>
                <a:lnTo>
                  <a:pt x="81660" y="28727"/>
                </a:lnTo>
                <a:lnTo>
                  <a:pt x="81660" y="82185"/>
                </a:lnTo>
                <a:lnTo>
                  <a:pt x="105409" y="122897"/>
                </a:lnTo>
                <a:lnTo>
                  <a:pt x="109346" y="129794"/>
                </a:lnTo>
                <a:lnTo>
                  <a:pt x="118236" y="132130"/>
                </a:lnTo>
                <a:lnTo>
                  <a:pt x="125094" y="128104"/>
                </a:lnTo>
                <a:lnTo>
                  <a:pt x="132079" y="124079"/>
                </a:lnTo>
                <a:lnTo>
                  <a:pt x="134365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19" h="329564">
                <a:moveTo>
                  <a:pt x="81660" y="28727"/>
                </a:moveTo>
                <a:lnTo>
                  <a:pt x="52704" y="28727"/>
                </a:lnTo>
                <a:lnTo>
                  <a:pt x="52704" y="82185"/>
                </a:lnTo>
                <a:lnTo>
                  <a:pt x="67182" y="57365"/>
                </a:lnTo>
                <a:lnTo>
                  <a:pt x="54736" y="36029"/>
                </a:lnTo>
                <a:lnTo>
                  <a:pt x="81660" y="36029"/>
                </a:lnTo>
                <a:lnTo>
                  <a:pt x="81660" y="28727"/>
                </a:lnTo>
                <a:close/>
              </a:path>
              <a:path w="134619" h="329564">
                <a:moveTo>
                  <a:pt x="81660" y="36029"/>
                </a:moveTo>
                <a:lnTo>
                  <a:pt x="79628" y="36029"/>
                </a:lnTo>
                <a:lnTo>
                  <a:pt x="67182" y="57365"/>
                </a:lnTo>
                <a:lnTo>
                  <a:pt x="81660" y="82185"/>
                </a:lnTo>
                <a:lnTo>
                  <a:pt x="81660" y="36029"/>
                </a:lnTo>
                <a:close/>
              </a:path>
              <a:path w="134619" h="329564">
                <a:moveTo>
                  <a:pt x="79628" y="36029"/>
                </a:moveTo>
                <a:lnTo>
                  <a:pt x="54736" y="36029"/>
                </a:lnTo>
                <a:lnTo>
                  <a:pt x="67182" y="57365"/>
                </a:lnTo>
                <a:lnTo>
                  <a:pt x="79628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4"/>
          <p:cNvSpPr/>
          <p:nvPr/>
        </p:nvSpPr>
        <p:spPr>
          <a:xfrm>
            <a:off x="3324478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20" h="329564">
                <a:moveTo>
                  <a:pt x="67183" y="57365"/>
                </a:moveTo>
                <a:lnTo>
                  <a:pt x="52705" y="82185"/>
                </a:lnTo>
                <a:lnTo>
                  <a:pt x="52705" y="329247"/>
                </a:lnTo>
                <a:lnTo>
                  <a:pt x="81661" y="329247"/>
                </a:lnTo>
                <a:lnTo>
                  <a:pt x="81661" y="82185"/>
                </a:lnTo>
                <a:lnTo>
                  <a:pt x="67183" y="57365"/>
                </a:lnTo>
                <a:close/>
              </a:path>
              <a:path w="134620" h="329564">
                <a:moveTo>
                  <a:pt x="67183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6" y="124079"/>
                </a:lnTo>
                <a:lnTo>
                  <a:pt x="9271" y="128104"/>
                </a:lnTo>
                <a:lnTo>
                  <a:pt x="16129" y="132130"/>
                </a:lnTo>
                <a:lnTo>
                  <a:pt x="25019" y="129794"/>
                </a:lnTo>
                <a:lnTo>
                  <a:pt x="28956" y="122897"/>
                </a:lnTo>
                <a:lnTo>
                  <a:pt x="52705" y="82185"/>
                </a:lnTo>
                <a:lnTo>
                  <a:pt x="52705" y="28727"/>
                </a:lnTo>
                <a:lnTo>
                  <a:pt x="83924" y="28727"/>
                </a:lnTo>
                <a:lnTo>
                  <a:pt x="67183" y="0"/>
                </a:lnTo>
                <a:close/>
              </a:path>
              <a:path w="134620" h="329564">
                <a:moveTo>
                  <a:pt x="83924" y="28727"/>
                </a:moveTo>
                <a:lnTo>
                  <a:pt x="81661" y="28727"/>
                </a:lnTo>
                <a:lnTo>
                  <a:pt x="81661" y="82185"/>
                </a:lnTo>
                <a:lnTo>
                  <a:pt x="105410" y="122897"/>
                </a:lnTo>
                <a:lnTo>
                  <a:pt x="109347" y="129794"/>
                </a:lnTo>
                <a:lnTo>
                  <a:pt x="118237" y="132130"/>
                </a:lnTo>
                <a:lnTo>
                  <a:pt x="125095" y="128104"/>
                </a:lnTo>
                <a:lnTo>
                  <a:pt x="132080" y="124079"/>
                </a:lnTo>
                <a:lnTo>
                  <a:pt x="134366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20" h="329564">
                <a:moveTo>
                  <a:pt x="81661" y="28727"/>
                </a:moveTo>
                <a:lnTo>
                  <a:pt x="52705" y="28727"/>
                </a:lnTo>
                <a:lnTo>
                  <a:pt x="52705" y="82185"/>
                </a:lnTo>
                <a:lnTo>
                  <a:pt x="67183" y="57365"/>
                </a:lnTo>
                <a:lnTo>
                  <a:pt x="54737" y="36029"/>
                </a:lnTo>
                <a:lnTo>
                  <a:pt x="81661" y="36029"/>
                </a:lnTo>
                <a:lnTo>
                  <a:pt x="81661" y="28727"/>
                </a:lnTo>
                <a:close/>
              </a:path>
              <a:path w="134620" h="329564">
                <a:moveTo>
                  <a:pt x="81661" y="36029"/>
                </a:moveTo>
                <a:lnTo>
                  <a:pt x="79629" y="36029"/>
                </a:lnTo>
                <a:lnTo>
                  <a:pt x="67183" y="57365"/>
                </a:lnTo>
                <a:lnTo>
                  <a:pt x="81661" y="82185"/>
                </a:lnTo>
                <a:lnTo>
                  <a:pt x="81661" y="36029"/>
                </a:lnTo>
                <a:close/>
              </a:path>
              <a:path w="134620" h="329564">
                <a:moveTo>
                  <a:pt x="79629" y="36029"/>
                </a:moveTo>
                <a:lnTo>
                  <a:pt x="54737" y="36029"/>
                </a:lnTo>
                <a:lnTo>
                  <a:pt x="67183" y="57365"/>
                </a:lnTo>
                <a:lnTo>
                  <a:pt x="79629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5"/>
          <p:cNvSpPr/>
          <p:nvPr/>
        </p:nvSpPr>
        <p:spPr>
          <a:xfrm>
            <a:off x="4025519" y="5613590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20" h="329564">
                <a:moveTo>
                  <a:pt x="67182" y="57365"/>
                </a:moveTo>
                <a:lnTo>
                  <a:pt x="52704" y="82185"/>
                </a:lnTo>
                <a:lnTo>
                  <a:pt x="52704" y="329247"/>
                </a:lnTo>
                <a:lnTo>
                  <a:pt x="81660" y="329247"/>
                </a:lnTo>
                <a:lnTo>
                  <a:pt x="81660" y="82185"/>
                </a:lnTo>
                <a:lnTo>
                  <a:pt x="67182" y="57365"/>
                </a:lnTo>
                <a:close/>
              </a:path>
              <a:path w="134620" h="329564">
                <a:moveTo>
                  <a:pt x="67182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5" y="124079"/>
                </a:lnTo>
                <a:lnTo>
                  <a:pt x="9270" y="128104"/>
                </a:lnTo>
                <a:lnTo>
                  <a:pt x="16128" y="132130"/>
                </a:lnTo>
                <a:lnTo>
                  <a:pt x="25018" y="129794"/>
                </a:lnTo>
                <a:lnTo>
                  <a:pt x="28955" y="122897"/>
                </a:lnTo>
                <a:lnTo>
                  <a:pt x="52704" y="82185"/>
                </a:lnTo>
                <a:lnTo>
                  <a:pt x="52704" y="28727"/>
                </a:lnTo>
                <a:lnTo>
                  <a:pt x="83924" y="28727"/>
                </a:lnTo>
                <a:lnTo>
                  <a:pt x="67182" y="0"/>
                </a:lnTo>
                <a:close/>
              </a:path>
              <a:path w="134620" h="329564">
                <a:moveTo>
                  <a:pt x="83924" y="28727"/>
                </a:moveTo>
                <a:lnTo>
                  <a:pt x="81660" y="28727"/>
                </a:lnTo>
                <a:lnTo>
                  <a:pt x="81660" y="82185"/>
                </a:lnTo>
                <a:lnTo>
                  <a:pt x="105409" y="122897"/>
                </a:lnTo>
                <a:lnTo>
                  <a:pt x="109346" y="129794"/>
                </a:lnTo>
                <a:lnTo>
                  <a:pt x="118236" y="132130"/>
                </a:lnTo>
                <a:lnTo>
                  <a:pt x="125094" y="128104"/>
                </a:lnTo>
                <a:lnTo>
                  <a:pt x="132079" y="124079"/>
                </a:lnTo>
                <a:lnTo>
                  <a:pt x="134365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20" h="329564">
                <a:moveTo>
                  <a:pt x="81660" y="28727"/>
                </a:moveTo>
                <a:lnTo>
                  <a:pt x="52704" y="28727"/>
                </a:lnTo>
                <a:lnTo>
                  <a:pt x="52704" y="82185"/>
                </a:lnTo>
                <a:lnTo>
                  <a:pt x="67182" y="57365"/>
                </a:lnTo>
                <a:lnTo>
                  <a:pt x="54736" y="36029"/>
                </a:lnTo>
                <a:lnTo>
                  <a:pt x="81660" y="36029"/>
                </a:lnTo>
                <a:lnTo>
                  <a:pt x="81660" y="28727"/>
                </a:lnTo>
                <a:close/>
              </a:path>
              <a:path w="134620" h="329564">
                <a:moveTo>
                  <a:pt x="81660" y="36029"/>
                </a:moveTo>
                <a:lnTo>
                  <a:pt x="79628" y="36029"/>
                </a:lnTo>
                <a:lnTo>
                  <a:pt x="67182" y="57365"/>
                </a:lnTo>
                <a:lnTo>
                  <a:pt x="81660" y="82185"/>
                </a:lnTo>
                <a:lnTo>
                  <a:pt x="81660" y="36029"/>
                </a:lnTo>
                <a:close/>
              </a:path>
              <a:path w="134620" h="329564">
                <a:moveTo>
                  <a:pt x="79628" y="36029"/>
                </a:moveTo>
                <a:lnTo>
                  <a:pt x="54736" y="36029"/>
                </a:lnTo>
                <a:lnTo>
                  <a:pt x="67182" y="57365"/>
                </a:lnTo>
                <a:lnTo>
                  <a:pt x="79628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/>
          <p:cNvSpPr/>
          <p:nvPr/>
        </p:nvSpPr>
        <p:spPr>
          <a:xfrm>
            <a:off x="1789810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4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09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/>
          <p:cNvSpPr/>
          <p:nvPr/>
        </p:nvSpPr>
        <p:spPr>
          <a:xfrm>
            <a:off x="2474086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3189858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4024629" y="414959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ounded Rectangle 37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8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vector of vectors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bject 14"/>
          <p:cNvSpPr/>
          <p:nvPr/>
        </p:nvSpPr>
        <p:spPr>
          <a:xfrm>
            <a:off x="283552" y="4543297"/>
            <a:ext cx="615950" cy="370840"/>
          </a:xfrm>
          <a:custGeom>
            <a:avLst/>
            <a:gdLst/>
            <a:ahLst/>
            <a:cxnLst/>
            <a:rect l="l" t="t" r="r" b="b"/>
            <a:pathLst>
              <a:path w="615950" h="370839">
                <a:moveTo>
                  <a:pt x="0" y="370839"/>
                </a:moveTo>
                <a:lnTo>
                  <a:pt x="615696" y="370839"/>
                </a:lnTo>
                <a:lnTo>
                  <a:pt x="61569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7"/>
          <p:cNvGraphicFramePr>
            <a:graphicFrameLocks noGrp="1"/>
          </p:cNvGraphicFramePr>
          <p:nvPr/>
        </p:nvGraphicFramePr>
        <p:xfrm>
          <a:off x="1421638" y="4536947"/>
          <a:ext cx="3048000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8"/>
          <p:cNvSpPr/>
          <p:nvPr/>
        </p:nvSpPr>
        <p:spPr>
          <a:xfrm>
            <a:off x="1498091" y="3646932"/>
            <a:ext cx="2147316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712582" y="3646932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8"/>
          <p:cNvSpPr/>
          <p:nvPr/>
        </p:nvSpPr>
        <p:spPr>
          <a:xfrm>
            <a:off x="1399794" y="3815334"/>
            <a:ext cx="3141980" cy="1132840"/>
          </a:xfrm>
          <a:custGeom>
            <a:avLst/>
            <a:gdLst/>
            <a:ahLst/>
            <a:cxnLst/>
            <a:rect l="l" t="t" r="r" b="b"/>
            <a:pathLst>
              <a:path w="3141979" h="1132839">
                <a:moveTo>
                  <a:pt x="0" y="0"/>
                </a:moveTo>
                <a:lnTo>
                  <a:pt x="3141726" y="1132586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9"/>
          <p:cNvSpPr/>
          <p:nvPr/>
        </p:nvSpPr>
        <p:spPr>
          <a:xfrm>
            <a:off x="1399794" y="3845814"/>
            <a:ext cx="3141980" cy="1102995"/>
          </a:xfrm>
          <a:custGeom>
            <a:avLst/>
            <a:gdLst/>
            <a:ahLst/>
            <a:cxnLst/>
            <a:rect l="l" t="t" r="r" b="b"/>
            <a:pathLst>
              <a:path w="3141979" h="1102995">
                <a:moveTo>
                  <a:pt x="0" y="1102487"/>
                </a:moveTo>
                <a:lnTo>
                  <a:pt x="3141726" y="0"/>
                </a:lnTo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0"/>
          <p:cNvGraphicFramePr>
            <a:graphicFrameLocks noGrp="1"/>
          </p:cNvGraphicFramePr>
          <p:nvPr/>
        </p:nvGraphicFramePr>
        <p:xfrm>
          <a:off x="1444371" y="602882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7"/>
          <p:cNvSpPr/>
          <p:nvPr/>
        </p:nvSpPr>
        <p:spPr>
          <a:xfrm>
            <a:off x="1056652" y="4878323"/>
            <a:ext cx="379730" cy="1212850"/>
          </a:xfrm>
          <a:custGeom>
            <a:avLst/>
            <a:gdLst/>
            <a:ahLst/>
            <a:cxnLst/>
            <a:rect l="l" t="t" r="r" b="b"/>
            <a:pathLst>
              <a:path w="379730" h="1212850">
                <a:moveTo>
                  <a:pt x="270370" y="1098689"/>
                </a:moveTo>
                <a:lnTo>
                  <a:pt x="261226" y="1098778"/>
                </a:lnTo>
                <a:lnTo>
                  <a:pt x="250050" y="1110208"/>
                </a:lnTo>
                <a:lnTo>
                  <a:pt x="250177" y="1119365"/>
                </a:lnTo>
                <a:lnTo>
                  <a:pt x="345427" y="1212710"/>
                </a:lnTo>
                <a:lnTo>
                  <a:pt x="351784" y="1188834"/>
                </a:lnTo>
                <a:lnTo>
                  <a:pt x="323837" y="1188834"/>
                </a:lnTo>
                <a:lnTo>
                  <a:pt x="309672" y="1137168"/>
                </a:lnTo>
                <a:lnTo>
                  <a:pt x="270370" y="1098689"/>
                </a:lnTo>
                <a:close/>
              </a:path>
              <a:path w="379730" h="1212850">
                <a:moveTo>
                  <a:pt x="309672" y="1137168"/>
                </a:moveTo>
                <a:lnTo>
                  <a:pt x="323837" y="1188834"/>
                </a:lnTo>
                <a:lnTo>
                  <a:pt x="351406" y="1181277"/>
                </a:lnTo>
                <a:lnTo>
                  <a:pt x="323837" y="1181277"/>
                </a:lnTo>
                <a:lnTo>
                  <a:pt x="330230" y="1157296"/>
                </a:lnTo>
                <a:lnTo>
                  <a:pt x="309672" y="1137168"/>
                </a:lnTo>
                <a:close/>
              </a:path>
              <a:path w="379730" h="1212850">
                <a:moveTo>
                  <a:pt x="359778" y="1071778"/>
                </a:moveTo>
                <a:lnTo>
                  <a:pt x="351777" y="1076375"/>
                </a:lnTo>
                <a:lnTo>
                  <a:pt x="349745" y="1084097"/>
                </a:lnTo>
                <a:lnTo>
                  <a:pt x="337624" y="1129560"/>
                </a:lnTo>
                <a:lnTo>
                  <a:pt x="351777" y="1181176"/>
                </a:lnTo>
                <a:lnTo>
                  <a:pt x="323837" y="1188834"/>
                </a:lnTo>
                <a:lnTo>
                  <a:pt x="351784" y="1188834"/>
                </a:lnTo>
                <a:lnTo>
                  <a:pt x="377685" y="1091552"/>
                </a:lnTo>
                <a:lnTo>
                  <a:pt x="379717" y="1083830"/>
                </a:lnTo>
                <a:lnTo>
                  <a:pt x="375145" y="1075893"/>
                </a:lnTo>
                <a:lnTo>
                  <a:pt x="359778" y="1071778"/>
                </a:lnTo>
                <a:close/>
              </a:path>
              <a:path w="379730" h="1212850">
                <a:moveTo>
                  <a:pt x="330230" y="1157296"/>
                </a:moveTo>
                <a:lnTo>
                  <a:pt x="323837" y="1181277"/>
                </a:lnTo>
                <a:lnTo>
                  <a:pt x="347967" y="1174661"/>
                </a:lnTo>
                <a:lnTo>
                  <a:pt x="330230" y="1157296"/>
                </a:lnTo>
                <a:close/>
              </a:path>
              <a:path w="379730" h="1212850">
                <a:moveTo>
                  <a:pt x="337624" y="1129560"/>
                </a:moveTo>
                <a:lnTo>
                  <a:pt x="330230" y="1157296"/>
                </a:lnTo>
                <a:lnTo>
                  <a:pt x="347967" y="1174661"/>
                </a:lnTo>
                <a:lnTo>
                  <a:pt x="323837" y="1181277"/>
                </a:lnTo>
                <a:lnTo>
                  <a:pt x="351406" y="1181277"/>
                </a:lnTo>
                <a:lnTo>
                  <a:pt x="351777" y="1181176"/>
                </a:lnTo>
                <a:lnTo>
                  <a:pt x="337624" y="1129560"/>
                </a:lnTo>
                <a:close/>
              </a:path>
              <a:path w="379730" h="1212850">
                <a:moveTo>
                  <a:pt x="27914" y="0"/>
                </a:moveTo>
                <a:lnTo>
                  <a:pt x="0" y="7619"/>
                </a:lnTo>
                <a:lnTo>
                  <a:pt x="309672" y="1137168"/>
                </a:lnTo>
                <a:lnTo>
                  <a:pt x="330230" y="1157296"/>
                </a:lnTo>
                <a:lnTo>
                  <a:pt x="337624" y="1129560"/>
                </a:lnTo>
                <a:lnTo>
                  <a:pt x="2791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/>
          <p:cNvSpPr/>
          <p:nvPr/>
        </p:nvSpPr>
        <p:spPr>
          <a:xfrm>
            <a:off x="1070610" y="4662551"/>
            <a:ext cx="179108" cy="1343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1520952" y="5138928"/>
            <a:ext cx="2147316" cy="3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2"/>
          <p:cNvSpPr/>
          <p:nvPr/>
        </p:nvSpPr>
        <p:spPr>
          <a:xfrm>
            <a:off x="3735442" y="5138928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/>
          <p:cNvSpPr/>
          <p:nvPr/>
        </p:nvSpPr>
        <p:spPr>
          <a:xfrm>
            <a:off x="1812670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365"/>
                </a:moveTo>
                <a:lnTo>
                  <a:pt x="52705" y="82185"/>
                </a:lnTo>
                <a:lnTo>
                  <a:pt x="52705" y="329247"/>
                </a:lnTo>
                <a:lnTo>
                  <a:pt x="81661" y="329247"/>
                </a:lnTo>
                <a:lnTo>
                  <a:pt x="81661" y="82185"/>
                </a:lnTo>
                <a:lnTo>
                  <a:pt x="67182" y="57365"/>
                </a:lnTo>
                <a:close/>
              </a:path>
              <a:path w="134619" h="329564">
                <a:moveTo>
                  <a:pt x="67183" y="0"/>
                </a:moveTo>
                <a:lnTo>
                  <a:pt x="4064" y="108305"/>
                </a:lnTo>
                <a:lnTo>
                  <a:pt x="0" y="115214"/>
                </a:lnTo>
                <a:lnTo>
                  <a:pt x="2286" y="124079"/>
                </a:lnTo>
                <a:lnTo>
                  <a:pt x="9271" y="128104"/>
                </a:lnTo>
                <a:lnTo>
                  <a:pt x="16129" y="132130"/>
                </a:lnTo>
                <a:lnTo>
                  <a:pt x="25018" y="129794"/>
                </a:lnTo>
                <a:lnTo>
                  <a:pt x="28956" y="122897"/>
                </a:lnTo>
                <a:lnTo>
                  <a:pt x="52705" y="82185"/>
                </a:lnTo>
                <a:lnTo>
                  <a:pt x="52705" y="28727"/>
                </a:lnTo>
                <a:lnTo>
                  <a:pt x="83924" y="28727"/>
                </a:lnTo>
                <a:lnTo>
                  <a:pt x="67183" y="0"/>
                </a:lnTo>
                <a:close/>
              </a:path>
              <a:path w="134619" h="329564">
                <a:moveTo>
                  <a:pt x="83924" y="28727"/>
                </a:moveTo>
                <a:lnTo>
                  <a:pt x="81661" y="28727"/>
                </a:lnTo>
                <a:lnTo>
                  <a:pt x="81661" y="82185"/>
                </a:lnTo>
                <a:lnTo>
                  <a:pt x="105410" y="122897"/>
                </a:lnTo>
                <a:lnTo>
                  <a:pt x="109347" y="129794"/>
                </a:lnTo>
                <a:lnTo>
                  <a:pt x="118237" y="132130"/>
                </a:lnTo>
                <a:lnTo>
                  <a:pt x="125095" y="128104"/>
                </a:lnTo>
                <a:lnTo>
                  <a:pt x="132080" y="124079"/>
                </a:lnTo>
                <a:lnTo>
                  <a:pt x="134366" y="115214"/>
                </a:lnTo>
                <a:lnTo>
                  <a:pt x="130302" y="108305"/>
                </a:lnTo>
                <a:lnTo>
                  <a:pt x="83924" y="28727"/>
                </a:lnTo>
                <a:close/>
              </a:path>
              <a:path w="134619" h="329564">
                <a:moveTo>
                  <a:pt x="81661" y="28727"/>
                </a:moveTo>
                <a:lnTo>
                  <a:pt x="52705" y="28727"/>
                </a:lnTo>
                <a:lnTo>
                  <a:pt x="52705" y="82185"/>
                </a:lnTo>
                <a:lnTo>
                  <a:pt x="67182" y="57365"/>
                </a:lnTo>
                <a:lnTo>
                  <a:pt x="54737" y="36029"/>
                </a:lnTo>
                <a:lnTo>
                  <a:pt x="81661" y="36029"/>
                </a:lnTo>
                <a:lnTo>
                  <a:pt x="81661" y="28727"/>
                </a:lnTo>
                <a:close/>
              </a:path>
              <a:path w="134619" h="329564">
                <a:moveTo>
                  <a:pt x="81661" y="36029"/>
                </a:moveTo>
                <a:lnTo>
                  <a:pt x="79629" y="36029"/>
                </a:lnTo>
                <a:lnTo>
                  <a:pt x="67182" y="57365"/>
                </a:lnTo>
                <a:lnTo>
                  <a:pt x="81661" y="82185"/>
                </a:lnTo>
                <a:lnTo>
                  <a:pt x="81661" y="36029"/>
                </a:lnTo>
                <a:close/>
              </a:path>
              <a:path w="134619" h="329564">
                <a:moveTo>
                  <a:pt x="79629" y="36029"/>
                </a:moveTo>
                <a:lnTo>
                  <a:pt x="54737" y="36029"/>
                </a:lnTo>
                <a:lnTo>
                  <a:pt x="67182" y="57365"/>
                </a:lnTo>
                <a:lnTo>
                  <a:pt x="79629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3"/>
          <p:cNvSpPr/>
          <p:nvPr/>
        </p:nvSpPr>
        <p:spPr>
          <a:xfrm>
            <a:off x="2496947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365"/>
                </a:moveTo>
                <a:lnTo>
                  <a:pt x="52704" y="82185"/>
                </a:lnTo>
                <a:lnTo>
                  <a:pt x="52704" y="329247"/>
                </a:lnTo>
                <a:lnTo>
                  <a:pt x="81660" y="329247"/>
                </a:lnTo>
                <a:lnTo>
                  <a:pt x="81660" y="82185"/>
                </a:lnTo>
                <a:lnTo>
                  <a:pt x="67182" y="57365"/>
                </a:lnTo>
                <a:close/>
              </a:path>
              <a:path w="134619" h="329564">
                <a:moveTo>
                  <a:pt x="67182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5" y="124079"/>
                </a:lnTo>
                <a:lnTo>
                  <a:pt x="9270" y="128104"/>
                </a:lnTo>
                <a:lnTo>
                  <a:pt x="16128" y="132130"/>
                </a:lnTo>
                <a:lnTo>
                  <a:pt x="25018" y="129794"/>
                </a:lnTo>
                <a:lnTo>
                  <a:pt x="28955" y="122897"/>
                </a:lnTo>
                <a:lnTo>
                  <a:pt x="52704" y="82185"/>
                </a:lnTo>
                <a:lnTo>
                  <a:pt x="52704" y="28727"/>
                </a:lnTo>
                <a:lnTo>
                  <a:pt x="83924" y="28727"/>
                </a:lnTo>
                <a:lnTo>
                  <a:pt x="67182" y="0"/>
                </a:lnTo>
                <a:close/>
              </a:path>
              <a:path w="134619" h="329564">
                <a:moveTo>
                  <a:pt x="83924" y="28727"/>
                </a:moveTo>
                <a:lnTo>
                  <a:pt x="81660" y="28727"/>
                </a:lnTo>
                <a:lnTo>
                  <a:pt x="81660" y="82185"/>
                </a:lnTo>
                <a:lnTo>
                  <a:pt x="105409" y="122897"/>
                </a:lnTo>
                <a:lnTo>
                  <a:pt x="109346" y="129794"/>
                </a:lnTo>
                <a:lnTo>
                  <a:pt x="118236" y="132130"/>
                </a:lnTo>
                <a:lnTo>
                  <a:pt x="125094" y="128104"/>
                </a:lnTo>
                <a:lnTo>
                  <a:pt x="132079" y="124079"/>
                </a:lnTo>
                <a:lnTo>
                  <a:pt x="134365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19" h="329564">
                <a:moveTo>
                  <a:pt x="81660" y="28727"/>
                </a:moveTo>
                <a:lnTo>
                  <a:pt x="52704" y="28727"/>
                </a:lnTo>
                <a:lnTo>
                  <a:pt x="52704" y="82185"/>
                </a:lnTo>
                <a:lnTo>
                  <a:pt x="67182" y="57365"/>
                </a:lnTo>
                <a:lnTo>
                  <a:pt x="54736" y="36029"/>
                </a:lnTo>
                <a:lnTo>
                  <a:pt x="81660" y="36029"/>
                </a:lnTo>
                <a:lnTo>
                  <a:pt x="81660" y="28727"/>
                </a:lnTo>
                <a:close/>
              </a:path>
              <a:path w="134619" h="329564">
                <a:moveTo>
                  <a:pt x="81660" y="36029"/>
                </a:moveTo>
                <a:lnTo>
                  <a:pt x="79628" y="36029"/>
                </a:lnTo>
                <a:lnTo>
                  <a:pt x="67182" y="57365"/>
                </a:lnTo>
                <a:lnTo>
                  <a:pt x="81660" y="82185"/>
                </a:lnTo>
                <a:lnTo>
                  <a:pt x="81660" y="36029"/>
                </a:lnTo>
                <a:close/>
              </a:path>
              <a:path w="134619" h="329564">
                <a:moveTo>
                  <a:pt x="79628" y="36029"/>
                </a:moveTo>
                <a:lnTo>
                  <a:pt x="54736" y="36029"/>
                </a:lnTo>
                <a:lnTo>
                  <a:pt x="67182" y="57365"/>
                </a:lnTo>
                <a:lnTo>
                  <a:pt x="79628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4"/>
          <p:cNvSpPr/>
          <p:nvPr/>
        </p:nvSpPr>
        <p:spPr>
          <a:xfrm>
            <a:off x="3324478" y="563187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20" h="329564">
                <a:moveTo>
                  <a:pt x="67183" y="57365"/>
                </a:moveTo>
                <a:lnTo>
                  <a:pt x="52705" y="82185"/>
                </a:lnTo>
                <a:lnTo>
                  <a:pt x="52705" y="329247"/>
                </a:lnTo>
                <a:lnTo>
                  <a:pt x="81661" y="329247"/>
                </a:lnTo>
                <a:lnTo>
                  <a:pt x="81661" y="82185"/>
                </a:lnTo>
                <a:lnTo>
                  <a:pt x="67183" y="57365"/>
                </a:lnTo>
                <a:close/>
              </a:path>
              <a:path w="134620" h="329564">
                <a:moveTo>
                  <a:pt x="67183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6" y="124079"/>
                </a:lnTo>
                <a:lnTo>
                  <a:pt x="9271" y="128104"/>
                </a:lnTo>
                <a:lnTo>
                  <a:pt x="16129" y="132130"/>
                </a:lnTo>
                <a:lnTo>
                  <a:pt x="25019" y="129794"/>
                </a:lnTo>
                <a:lnTo>
                  <a:pt x="28956" y="122897"/>
                </a:lnTo>
                <a:lnTo>
                  <a:pt x="52705" y="82185"/>
                </a:lnTo>
                <a:lnTo>
                  <a:pt x="52705" y="28727"/>
                </a:lnTo>
                <a:lnTo>
                  <a:pt x="83924" y="28727"/>
                </a:lnTo>
                <a:lnTo>
                  <a:pt x="67183" y="0"/>
                </a:lnTo>
                <a:close/>
              </a:path>
              <a:path w="134620" h="329564">
                <a:moveTo>
                  <a:pt x="83924" y="28727"/>
                </a:moveTo>
                <a:lnTo>
                  <a:pt x="81661" y="28727"/>
                </a:lnTo>
                <a:lnTo>
                  <a:pt x="81661" y="82185"/>
                </a:lnTo>
                <a:lnTo>
                  <a:pt x="105410" y="122897"/>
                </a:lnTo>
                <a:lnTo>
                  <a:pt x="109347" y="129794"/>
                </a:lnTo>
                <a:lnTo>
                  <a:pt x="118237" y="132130"/>
                </a:lnTo>
                <a:lnTo>
                  <a:pt x="125095" y="128104"/>
                </a:lnTo>
                <a:lnTo>
                  <a:pt x="132080" y="124079"/>
                </a:lnTo>
                <a:lnTo>
                  <a:pt x="134366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20" h="329564">
                <a:moveTo>
                  <a:pt x="81661" y="28727"/>
                </a:moveTo>
                <a:lnTo>
                  <a:pt x="52705" y="28727"/>
                </a:lnTo>
                <a:lnTo>
                  <a:pt x="52705" y="82185"/>
                </a:lnTo>
                <a:lnTo>
                  <a:pt x="67183" y="57365"/>
                </a:lnTo>
                <a:lnTo>
                  <a:pt x="54737" y="36029"/>
                </a:lnTo>
                <a:lnTo>
                  <a:pt x="81661" y="36029"/>
                </a:lnTo>
                <a:lnTo>
                  <a:pt x="81661" y="28727"/>
                </a:lnTo>
                <a:close/>
              </a:path>
              <a:path w="134620" h="329564">
                <a:moveTo>
                  <a:pt x="81661" y="36029"/>
                </a:moveTo>
                <a:lnTo>
                  <a:pt x="79629" y="36029"/>
                </a:lnTo>
                <a:lnTo>
                  <a:pt x="67183" y="57365"/>
                </a:lnTo>
                <a:lnTo>
                  <a:pt x="81661" y="82185"/>
                </a:lnTo>
                <a:lnTo>
                  <a:pt x="81661" y="36029"/>
                </a:lnTo>
                <a:close/>
              </a:path>
              <a:path w="134620" h="329564">
                <a:moveTo>
                  <a:pt x="79629" y="36029"/>
                </a:moveTo>
                <a:lnTo>
                  <a:pt x="54737" y="36029"/>
                </a:lnTo>
                <a:lnTo>
                  <a:pt x="67183" y="57365"/>
                </a:lnTo>
                <a:lnTo>
                  <a:pt x="79629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5"/>
          <p:cNvSpPr/>
          <p:nvPr/>
        </p:nvSpPr>
        <p:spPr>
          <a:xfrm>
            <a:off x="4025519" y="5613590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20" h="329564">
                <a:moveTo>
                  <a:pt x="67182" y="57365"/>
                </a:moveTo>
                <a:lnTo>
                  <a:pt x="52704" y="82185"/>
                </a:lnTo>
                <a:lnTo>
                  <a:pt x="52704" y="329247"/>
                </a:lnTo>
                <a:lnTo>
                  <a:pt x="81660" y="329247"/>
                </a:lnTo>
                <a:lnTo>
                  <a:pt x="81660" y="82185"/>
                </a:lnTo>
                <a:lnTo>
                  <a:pt x="67182" y="57365"/>
                </a:lnTo>
                <a:close/>
              </a:path>
              <a:path w="134620" h="329564">
                <a:moveTo>
                  <a:pt x="67182" y="0"/>
                </a:moveTo>
                <a:lnTo>
                  <a:pt x="4063" y="108305"/>
                </a:lnTo>
                <a:lnTo>
                  <a:pt x="0" y="115214"/>
                </a:lnTo>
                <a:lnTo>
                  <a:pt x="2285" y="124079"/>
                </a:lnTo>
                <a:lnTo>
                  <a:pt x="9270" y="128104"/>
                </a:lnTo>
                <a:lnTo>
                  <a:pt x="16128" y="132130"/>
                </a:lnTo>
                <a:lnTo>
                  <a:pt x="25018" y="129794"/>
                </a:lnTo>
                <a:lnTo>
                  <a:pt x="28955" y="122897"/>
                </a:lnTo>
                <a:lnTo>
                  <a:pt x="52704" y="82185"/>
                </a:lnTo>
                <a:lnTo>
                  <a:pt x="52704" y="28727"/>
                </a:lnTo>
                <a:lnTo>
                  <a:pt x="83924" y="28727"/>
                </a:lnTo>
                <a:lnTo>
                  <a:pt x="67182" y="0"/>
                </a:lnTo>
                <a:close/>
              </a:path>
              <a:path w="134620" h="329564">
                <a:moveTo>
                  <a:pt x="83924" y="28727"/>
                </a:moveTo>
                <a:lnTo>
                  <a:pt x="81660" y="28727"/>
                </a:lnTo>
                <a:lnTo>
                  <a:pt x="81660" y="82185"/>
                </a:lnTo>
                <a:lnTo>
                  <a:pt x="105409" y="122897"/>
                </a:lnTo>
                <a:lnTo>
                  <a:pt x="109346" y="129794"/>
                </a:lnTo>
                <a:lnTo>
                  <a:pt x="118236" y="132130"/>
                </a:lnTo>
                <a:lnTo>
                  <a:pt x="125094" y="128104"/>
                </a:lnTo>
                <a:lnTo>
                  <a:pt x="132079" y="124079"/>
                </a:lnTo>
                <a:lnTo>
                  <a:pt x="134365" y="115214"/>
                </a:lnTo>
                <a:lnTo>
                  <a:pt x="130301" y="108305"/>
                </a:lnTo>
                <a:lnTo>
                  <a:pt x="83924" y="28727"/>
                </a:lnTo>
                <a:close/>
              </a:path>
              <a:path w="134620" h="329564">
                <a:moveTo>
                  <a:pt x="81660" y="28727"/>
                </a:moveTo>
                <a:lnTo>
                  <a:pt x="52704" y="28727"/>
                </a:lnTo>
                <a:lnTo>
                  <a:pt x="52704" y="82185"/>
                </a:lnTo>
                <a:lnTo>
                  <a:pt x="67182" y="57365"/>
                </a:lnTo>
                <a:lnTo>
                  <a:pt x="54736" y="36029"/>
                </a:lnTo>
                <a:lnTo>
                  <a:pt x="81660" y="36029"/>
                </a:lnTo>
                <a:lnTo>
                  <a:pt x="81660" y="28727"/>
                </a:lnTo>
                <a:close/>
              </a:path>
              <a:path w="134620" h="329564">
                <a:moveTo>
                  <a:pt x="81660" y="36029"/>
                </a:moveTo>
                <a:lnTo>
                  <a:pt x="79628" y="36029"/>
                </a:lnTo>
                <a:lnTo>
                  <a:pt x="67182" y="57365"/>
                </a:lnTo>
                <a:lnTo>
                  <a:pt x="81660" y="82185"/>
                </a:lnTo>
                <a:lnTo>
                  <a:pt x="81660" y="36029"/>
                </a:lnTo>
                <a:close/>
              </a:path>
              <a:path w="134620" h="329564">
                <a:moveTo>
                  <a:pt x="79628" y="36029"/>
                </a:moveTo>
                <a:lnTo>
                  <a:pt x="54736" y="36029"/>
                </a:lnTo>
                <a:lnTo>
                  <a:pt x="67182" y="57365"/>
                </a:lnTo>
                <a:lnTo>
                  <a:pt x="79628" y="3602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9"/>
          <p:cNvSpPr/>
          <p:nvPr/>
        </p:nvSpPr>
        <p:spPr>
          <a:xfrm>
            <a:off x="1789810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2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2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8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4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09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2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8" y="36067"/>
                </a:lnTo>
                <a:lnTo>
                  <a:pt x="67182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8" y="36067"/>
                </a:moveTo>
                <a:lnTo>
                  <a:pt x="54737" y="36067"/>
                </a:lnTo>
                <a:lnTo>
                  <a:pt x="67182" y="57403"/>
                </a:lnTo>
                <a:lnTo>
                  <a:pt x="79628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/>
          <p:cNvSpPr/>
          <p:nvPr/>
        </p:nvSpPr>
        <p:spPr>
          <a:xfrm>
            <a:off x="2474086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3189858" y="4139819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1"/>
          <p:cNvSpPr/>
          <p:nvPr/>
        </p:nvSpPr>
        <p:spPr>
          <a:xfrm>
            <a:off x="4024629" y="4149598"/>
            <a:ext cx="134620" cy="329565"/>
          </a:xfrm>
          <a:custGeom>
            <a:avLst/>
            <a:gdLst/>
            <a:ahLst/>
            <a:cxnLst/>
            <a:rect l="l" t="t" r="r" b="b"/>
            <a:pathLst>
              <a:path w="134619" h="329564">
                <a:moveTo>
                  <a:pt x="67183" y="57403"/>
                </a:moveTo>
                <a:lnTo>
                  <a:pt x="52705" y="82223"/>
                </a:lnTo>
                <a:lnTo>
                  <a:pt x="52705" y="329310"/>
                </a:lnTo>
                <a:lnTo>
                  <a:pt x="81661" y="329310"/>
                </a:lnTo>
                <a:lnTo>
                  <a:pt x="81661" y="82223"/>
                </a:lnTo>
                <a:lnTo>
                  <a:pt x="67183" y="57403"/>
                </a:lnTo>
                <a:close/>
              </a:path>
              <a:path w="134619" h="329564">
                <a:moveTo>
                  <a:pt x="67182" y="0"/>
                </a:moveTo>
                <a:lnTo>
                  <a:pt x="0" y="115315"/>
                </a:lnTo>
                <a:lnTo>
                  <a:pt x="2286" y="124078"/>
                </a:lnTo>
                <a:lnTo>
                  <a:pt x="9270" y="128142"/>
                </a:lnTo>
                <a:lnTo>
                  <a:pt x="16129" y="132206"/>
                </a:lnTo>
                <a:lnTo>
                  <a:pt x="25018" y="129920"/>
                </a:lnTo>
                <a:lnTo>
                  <a:pt x="28956" y="122935"/>
                </a:lnTo>
                <a:lnTo>
                  <a:pt x="52705" y="82223"/>
                </a:lnTo>
                <a:lnTo>
                  <a:pt x="52705" y="28828"/>
                </a:lnTo>
                <a:lnTo>
                  <a:pt x="83980" y="28828"/>
                </a:lnTo>
                <a:lnTo>
                  <a:pt x="67182" y="0"/>
                </a:lnTo>
                <a:close/>
              </a:path>
              <a:path w="134619" h="329564">
                <a:moveTo>
                  <a:pt x="83980" y="28828"/>
                </a:moveTo>
                <a:lnTo>
                  <a:pt x="81661" y="28828"/>
                </a:lnTo>
                <a:lnTo>
                  <a:pt x="81661" y="82223"/>
                </a:lnTo>
                <a:lnTo>
                  <a:pt x="105410" y="122935"/>
                </a:lnTo>
                <a:lnTo>
                  <a:pt x="109346" y="129920"/>
                </a:lnTo>
                <a:lnTo>
                  <a:pt x="118237" y="132206"/>
                </a:lnTo>
                <a:lnTo>
                  <a:pt x="125094" y="128142"/>
                </a:lnTo>
                <a:lnTo>
                  <a:pt x="132080" y="124078"/>
                </a:lnTo>
                <a:lnTo>
                  <a:pt x="134365" y="115315"/>
                </a:lnTo>
                <a:lnTo>
                  <a:pt x="83980" y="28828"/>
                </a:lnTo>
                <a:close/>
              </a:path>
              <a:path w="134619" h="329564">
                <a:moveTo>
                  <a:pt x="81661" y="28828"/>
                </a:moveTo>
                <a:lnTo>
                  <a:pt x="52705" y="28828"/>
                </a:lnTo>
                <a:lnTo>
                  <a:pt x="52705" y="82223"/>
                </a:lnTo>
                <a:lnTo>
                  <a:pt x="67183" y="57403"/>
                </a:lnTo>
                <a:lnTo>
                  <a:pt x="54737" y="36067"/>
                </a:lnTo>
                <a:lnTo>
                  <a:pt x="81661" y="36067"/>
                </a:lnTo>
                <a:lnTo>
                  <a:pt x="81661" y="28828"/>
                </a:lnTo>
                <a:close/>
              </a:path>
              <a:path w="134619" h="329564">
                <a:moveTo>
                  <a:pt x="81661" y="36067"/>
                </a:moveTo>
                <a:lnTo>
                  <a:pt x="79629" y="36067"/>
                </a:lnTo>
                <a:lnTo>
                  <a:pt x="67183" y="57403"/>
                </a:lnTo>
                <a:lnTo>
                  <a:pt x="81661" y="82223"/>
                </a:lnTo>
                <a:lnTo>
                  <a:pt x="81661" y="36067"/>
                </a:lnTo>
                <a:close/>
              </a:path>
              <a:path w="134619" h="329564">
                <a:moveTo>
                  <a:pt x="79629" y="36067"/>
                </a:moveTo>
                <a:lnTo>
                  <a:pt x="54737" y="36067"/>
                </a:lnTo>
                <a:lnTo>
                  <a:pt x="67183" y="57403"/>
                </a:lnTo>
                <a:lnTo>
                  <a:pt x="79629" y="3606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ounded Rectangle 37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vector of vectors</a:t>
            </a: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object 14"/>
          <p:cNvSpPr/>
          <p:nvPr/>
        </p:nvSpPr>
        <p:spPr>
          <a:xfrm>
            <a:off x="283552" y="4543297"/>
            <a:ext cx="615950" cy="370840"/>
          </a:xfrm>
          <a:custGeom>
            <a:avLst/>
            <a:gdLst/>
            <a:ahLst/>
            <a:cxnLst/>
            <a:rect l="l" t="t" r="r" b="b"/>
            <a:pathLst>
              <a:path w="615950" h="370839">
                <a:moveTo>
                  <a:pt x="0" y="370839"/>
                </a:moveTo>
                <a:lnTo>
                  <a:pt x="615696" y="370839"/>
                </a:lnTo>
                <a:lnTo>
                  <a:pt x="615696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/>
          <p:cNvSpPr/>
          <p:nvPr/>
        </p:nvSpPr>
        <p:spPr>
          <a:xfrm>
            <a:off x="1498091" y="3646932"/>
            <a:ext cx="2147316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/>
          <p:cNvSpPr/>
          <p:nvPr/>
        </p:nvSpPr>
        <p:spPr>
          <a:xfrm>
            <a:off x="3712582" y="3646932"/>
            <a:ext cx="712994" cy="385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0"/>
          <p:cNvGraphicFramePr>
            <a:graphicFrameLocks noGrp="1"/>
          </p:cNvGraphicFramePr>
          <p:nvPr/>
        </p:nvGraphicFramePr>
        <p:xfrm>
          <a:off x="1444371" y="602882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object 27"/>
          <p:cNvSpPr/>
          <p:nvPr/>
        </p:nvSpPr>
        <p:spPr>
          <a:xfrm>
            <a:off x="1056652" y="4878323"/>
            <a:ext cx="379730" cy="1212850"/>
          </a:xfrm>
          <a:custGeom>
            <a:avLst/>
            <a:gdLst/>
            <a:ahLst/>
            <a:cxnLst/>
            <a:rect l="l" t="t" r="r" b="b"/>
            <a:pathLst>
              <a:path w="379730" h="1212850">
                <a:moveTo>
                  <a:pt x="270370" y="1098689"/>
                </a:moveTo>
                <a:lnTo>
                  <a:pt x="261226" y="1098778"/>
                </a:lnTo>
                <a:lnTo>
                  <a:pt x="250050" y="1110208"/>
                </a:lnTo>
                <a:lnTo>
                  <a:pt x="250177" y="1119365"/>
                </a:lnTo>
                <a:lnTo>
                  <a:pt x="345427" y="1212710"/>
                </a:lnTo>
                <a:lnTo>
                  <a:pt x="351784" y="1188834"/>
                </a:lnTo>
                <a:lnTo>
                  <a:pt x="323837" y="1188834"/>
                </a:lnTo>
                <a:lnTo>
                  <a:pt x="309672" y="1137168"/>
                </a:lnTo>
                <a:lnTo>
                  <a:pt x="270370" y="1098689"/>
                </a:lnTo>
                <a:close/>
              </a:path>
              <a:path w="379730" h="1212850">
                <a:moveTo>
                  <a:pt x="309672" y="1137168"/>
                </a:moveTo>
                <a:lnTo>
                  <a:pt x="323837" y="1188834"/>
                </a:lnTo>
                <a:lnTo>
                  <a:pt x="351406" y="1181277"/>
                </a:lnTo>
                <a:lnTo>
                  <a:pt x="323837" y="1181277"/>
                </a:lnTo>
                <a:lnTo>
                  <a:pt x="330230" y="1157296"/>
                </a:lnTo>
                <a:lnTo>
                  <a:pt x="309672" y="1137168"/>
                </a:lnTo>
                <a:close/>
              </a:path>
              <a:path w="379730" h="1212850">
                <a:moveTo>
                  <a:pt x="359778" y="1071778"/>
                </a:moveTo>
                <a:lnTo>
                  <a:pt x="351777" y="1076375"/>
                </a:lnTo>
                <a:lnTo>
                  <a:pt x="349745" y="1084097"/>
                </a:lnTo>
                <a:lnTo>
                  <a:pt x="337624" y="1129560"/>
                </a:lnTo>
                <a:lnTo>
                  <a:pt x="351777" y="1181176"/>
                </a:lnTo>
                <a:lnTo>
                  <a:pt x="323837" y="1188834"/>
                </a:lnTo>
                <a:lnTo>
                  <a:pt x="351784" y="1188834"/>
                </a:lnTo>
                <a:lnTo>
                  <a:pt x="377685" y="1091552"/>
                </a:lnTo>
                <a:lnTo>
                  <a:pt x="379717" y="1083830"/>
                </a:lnTo>
                <a:lnTo>
                  <a:pt x="375145" y="1075893"/>
                </a:lnTo>
                <a:lnTo>
                  <a:pt x="359778" y="1071778"/>
                </a:lnTo>
                <a:close/>
              </a:path>
              <a:path w="379730" h="1212850">
                <a:moveTo>
                  <a:pt x="330230" y="1157296"/>
                </a:moveTo>
                <a:lnTo>
                  <a:pt x="323837" y="1181277"/>
                </a:lnTo>
                <a:lnTo>
                  <a:pt x="347967" y="1174661"/>
                </a:lnTo>
                <a:lnTo>
                  <a:pt x="330230" y="1157296"/>
                </a:lnTo>
                <a:close/>
              </a:path>
              <a:path w="379730" h="1212850">
                <a:moveTo>
                  <a:pt x="337624" y="1129560"/>
                </a:moveTo>
                <a:lnTo>
                  <a:pt x="330230" y="1157296"/>
                </a:lnTo>
                <a:lnTo>
                  <a:pt x="347967" y="1174661"/>
                </a:lnTo>
                <a:lnTo>
                  <a:pt x="323837" y="1181277"/>
                </a:lnTo>
                <a:lnTo>
                  <a:pt x="351406" y="1181277"/>
                </a:lnTo>
                <a:lnTo>
                  <a:pt x="351777" y="1181176"/>
                </a:lnTo>
                <a:lnTo>
                  <a:pt x="337624" y="1129560"/>
                </a:lnTo>
                <a:close/>
              </a:path>
              <a:path w="379730" h="1212850">
                <a:moveTo>
                  <a:pt x="27914" y="0"/>
                </a:moveTo>
                <a:lnTo>
                  <a:pt x="0" y="7619"/>
                </a:lnTo>
                <a:lnTo>
                  <a:pt x="309672" y="1137168"/>
                </a:lnTo>
                <a:lnTo>
                  <a:pt x="330230" y="1157296"/>
                </a:lnTo>
                <a:lnTo>
                  <a:pt x="337624" y="1129560"/>
                </a:lnTo>
                <a:lnTo>
                  <a:pt x="2791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Freeform 34"/>
          <p:cNvSpPr/>
          <p:nvPr/>
        </p:nvSpPr>
        <p:spPr>
          <a:xfrm>
            <a:off x="1828800" y="4259484"/>
            <a:ext cx="220662" cy="1632030"/>
          </a:xfrm>
          <a:custGeom>
            <a:avLst/>
            <a:gdLst>
              <a:gd name="connsiteX0" fmla="*/ 0 w 220662"/>
              <a:gd name="connsiteY0" fmla="*/ 1632030 h 1632030"/>
              <a:gd name="connsiteX1" fmla="*/ 219919 w 220662"/>
              <a:gd name="connsiteY1" fmla="*/ 868101 h 1632030"/>
              <a:gd name="connsiteX2" fmla="*/ 57873 w 220662"/>
              <a:gd name="connsiteY2" fmla="*/ 0 h 1632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662" h="1632030">
                <a:moveTo>
                  <a:pt x="0" y="1632030"/>
                </a:moveTo>
                <a:cubicBezTo>
                  <a:pt x="105137" y="1386068"/>
                  <a:pt x="210274" y="1140106"/>
                  <a:pt x="219919" y="868101"/>
                </a:cubicBezTo>
                <a:cubicBezTo>
                  <a:pt x="229564" y="596096"/>
                  <a:pt x="143718" y="298048"/>
                  <a:pt x="57873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bject 17"/>
          <p:cNvSpPr/>
          <p:nvPr/>
        </p:nvSpPr>
        <p:spPr>
          <a:xfrm>
            <a:off x="2579751" y="4260215"/>
            <a:ext cx="247650" cy="1638300"/>
          </a:xfrm>
          <a:custGeom>
            <a:avLst/>
            <a:gdLst/>
            <a:ahLst/>
            <a:cxnLst/>
            <a:rect l="l" t="t" r="r" b="b"/>
            <a:pathLst>
              <a:path w="247650" h="1638300">
                <a:moveTo>
                  <a:pt x="86695" y="55273"/>
                </a:moveTo>
                <a:lnTo>
                  <a:pt x="79552" y="83228"/>
                </a:lnTo>
                <a:lnTo>
                  <a:pt x="88773" y="115697"/>
                </a:lnTo>
                <a:lnTo>
                  <a:pt x="119506" y="226949"/>
                </a:lnTo>
                <a:lnTo>
                  <a:pt x="134112" y="282321"/>
                </a:lnTo>
                <a:lnTo>
                  <a:pt x="147828" y="337439"/>
                </a:lnTo>
                <a:lnTo>
                  <a:pt x="160909" y="392303"/>
                </a:lnTo>
                <a:lnTo>
                  <a:pt x="172974" y="446786"/>
                </a:lnTo>
                <a:lnTo>
                  <a:pt x="183896" y="501142"/>
                </a:lnTo>
                <a:lnTo>
                  <a:pt x="193548" y="554863"/>
                </a:lnTo>
                <a:lnTo>
                  <a:pt x="201803" y="608330"/>
                </a:lnTo>
                <a:lnTo>
                  <a:pt x="208534" y="661289"/>
                </a:lnTo>
                <a:lnTo>
                  <a:pt x="213613" y="713740"/>
                </a:lnTo>
                <a:lnTo>
                  <a:pt x="217043" y="765556"/>
                </a:lnTo>
                <a:lnTo>
                  <a:pt x="218309" y="817118"/>
                </a:lnTo>
                <a:lnTo>
                  <a:pt x="217678" y="867537"/>
                </a:lnTo>
                <a:lnTo>
                  <a:pt x="214884" y="917575"/>
                </a:lnTo>
                <a:lnTo>
                  <a:pt x="209931" y="967232"/>
                </a:lnTo>
                <a:lnTo>
                  <a:pt x="203073" y="1016254"/>
                </a:lnTo>
                <a:lnTo>
                  <a:pt x="194437" y="1064895"/>
                </a:lnTo>
                <a:lnTo>
                  <a:pt x="184150" y="1113028"/>
                </a:lnTo>
                <a:lnTo>
                  <a:pt x="172212" y="1160907"/>
                </a:lnTo>
                <a:lnTo>
                  <a:pt x="159004" y="1208405"/>
                </a:lnTo>
                <a:lnTo>
                  <a:pt x="144525" y="1255522"/>
                </a:lnTo>
                <a:lnTo>
                  <a:pt x="129031" y="1302512"/>
                </a:lnTo>
                <a:lnTo>
                  <a:pt x="112394" y="1349121"/>
                </a:lnTo>
                <a:lnTo>
                  <a:pt x="94996" y="1395691"/>
                </a:lnTo>
                <a:lnTo>
                  <a:pt x="76962" y="1441958"/>
                </a:lnTo>
                <a:lnTo>
                  <a:pt x="39116" y="1534388"/>
                </a:lnTo>
                <a:lnTo>
                  <a:pt x="0" y="1626692"/>
                </a:lnTo>
                <a:lnTo>
                  <a:pt x="26669" y="1637969"/>
                </a:lnTo>
                <a:lnTo>
                  <a:pt x="65659" y="1545678"/>
                </a:lnTo>
                <a:lnTo>
                  <a:pt x="103631" y="1452930"/>
                </a:lnTo>
                <a:lnTo>
                  <a:pt x="121919" y="1406245"/>
                </a:lnTo>
                <a:lnTo>
                  <a:pt x="139573" y="1359281"/>
                </a:lnTo>
                <a:lnTo>
                  <a:pt x="156337" y="1312164"/>
                </a:lnTo>
                <a:lnTo>
                  <a:pt x="172085" y="1264666"/>
                </a:lnTo>
                <a:lnTo>
                  <a:pt x="186690" y="1216914"/>
                </a:lnTo>
                <a:lnTo>
                  <a:pt x="200151" y="1168654"/>
                </a:lnTo>
                <a:lnTo>
                  <a:pt x="212217" y="1120013"/>
                </a:lnTo>
                <a:lnTo>
                  <a:pt x="222757" y="1070864"/>
                </a:lnTo>
                <a:lnTo>
                  <a:pt x="231648" y="1021334"/>
                </a:lnTo>
                <a:lnTo>
                  <a:pt x="238506" y="971169"/>
                </a:lnTo>
                <a:lnTo>
                  <a:pt x="243712" y="920496"/>
                </a:lnTo>
                <a:lnTo>
                  <a:pt x="246634" y="869188"/>
                </a:lnTo>
                <a:lnTo>
                  <a:pt x="247262" y="816864"/>
                </a:lnTo>
                <a:lnTo>
                  <a:pt x="245872" y="764794"/>
                </a:lnTo>
                <a:lnTo>
                  <a:pt x="242569" y="711835"/>
                </a:lnTo>
                <a:lnTo>
                  <a:pt x="237362" y="658368"/>
                </a:lnTo>
                <a:lnTo>
                  <a:pt x="230505" y="604647"/>
                </a:lnTo>
                <a:lnTo>
                  <a:pt x="222123" y="550418"/>
                </a:lnTo>
                <a:lnTo>
                  <a:pt x="212344" y="496062"/>
                </a:lnTo>
                <a:lnTo>
                  <a:pt x="201422" y="441198"/>
                </a:lnTo>
                <a:lnTo>
                  <a:pt x="189230" y="386080"/>
                </a:lnTo>
                <a:lnTo>
                  <a:pt x="176022" y="330708"/>
                </a:lnTo>
                <a:lnTo>
                  <a:pt x="162179" y="275336"/>
                </a:lnTo>
                <a:lnTo>
                  <a:pt x="147447" y="219583"/>
                </a:lnTo>
                <a:lnTo>
                  <a:pt x="116568" y="107442"/>
                </a:lnTo>
                <a:lnTo>
                  <a:pt x="107360" y="75142"/>
                </a:lnTo>
                <a:lnTo>
                  <a:pt x="86695" y="55273"/>
                </a:lnTo>
                <a:close/>
              </a:path>
              <a:path w="247650" h="1638300">
                <a:moveTo>
                  <a:pt x="70993" y="0"/>
                </a:moveTo>
                <a:lnTo>
                  <a:pt x="39878" y="121539"/>
                </a:lnTo>
                <a:lnTo>
                  <a:pt x="37846" y="129286"/>
                </a:lnTo>
                <a:lnTo>
                  <a:pt x="42544" y="137160"/>
                </a:lnTo>
                <a:lnTo>
                  <a:pt x="50292" y="139192"/>
                </a:lnTo>
                <a:lnTo>
                  <a:pt x="58038" y="141097"/>
                </a:lnTo>
                <a:lnTo>
                  <a:pt x="65912" y="136398"/>
                </a:lnTo>
                <a:lnTo>
                  <a:pt x="67944" y="128651"/>
                </a:lnTo>
                <a:lnTo>
                  <a:pt x="79552" y="83228"/>
                </a:lnTo>
                <a:lnTo>
                  <a:pt x="64897" y="31623"/>
                </a:lnTo>
                <a:lnTo>
                  <a:pt x="92710" y="23749"/>
                </a:lnTo>
                <a:lnTo>
                  <a:pt x="95714" y="23749"/>
                </a:lnTo>
                <a:lnTo>
                  <a:pt x="70993" y="0"/>
                </a:lnTo>
                <a:close/>
              </a:path>
              <a:path w="247650" h="1638300">
                <a:moveTo>
                  <a:pt x="95714" y="23749"/>
                </a:moveTo>
                <a:lnTo>
                  <a:pt x="92710" y="23749"/>
                </a:lnTo>
                <a:lnTo>
                  <a:pt x="107360" y="75142"/>
                </a:lnTo>
                <a:lnTo>
                  <a:pt x="147066" y="113284"/>
                </a:lnTo>
                <a:lnTo>
                  <a:pt x="156210" y="113157"/>
                </a:lnTo>
                <a:lnTo>
                  <a:pt x="161798" y="107442"/>
                </a:lnTo>
                <a:lnTo>
                  <a:pt x="167259" y="101600"/>
                </a:lnTo>
                <a:lnTo>
                  <a:pt x="167131" y="92456"/>
                </a:lnTo>
                <a:lnTo>
                  <a:pt x="161417" y="86868"/>
                </a:lnTo>
                <a:lnTo>
                  <a:pt x="95714" y="23749"/>
                </a:lnTo>
                <a:close/>
              </a:path>
              <a:path w="247650" h="1638300">
                <a:moveTo>
                  <a:pt x="92710" y="23749"/>
                </a:moveTo>
                <a:lnTo>
                  <a:pt x="64897" y="31623"/>
                </a:lnTo>
                <a:lnTo>
                  <a:pt x="79552" y="83228"/>
                </a:lnTo>
                <a:lnTo>
                  <a:pt x="86695" y="55273"/>
                </a:lnTo>
                <a:lnTo>
                  <a:pt x="68834" y="38100"/>
                </a:lnTo>
                <a:lnTo>
                  <a:pt x="92837" y="31242"/>
                </a:lnTo>
                <a:lnTo>
                  <a:pt x="94846" y="31242"/>
                </a:lnTo>
                <a:lnTo>
                  <a:pt x="92710" y="23749"/>
                </a:lnTo>
                <a:close/>
              </a:path>
              <a:path w="247650" h="1638300">
                <a:moveTo>
                  <a:pt x="94846" y="31242"/>
                </a:moveTo>
                <a:lnTo>
                  <a:pt x="92837" y="31242"/>
                </a:lnTo>
                <a:lnTo>
                  <a:pt x="86695" y="55273"/>
                </a:lnTo>
                <a:lnTo>
                  <a:pt x="107360" y="75142"/>
                </a:lnTo>
                <a:lnTo>
                  <a:pt x="94846" y="31242"/>
                </a:lnTo>
                <a:close/>
              </a:path>
              <a:path w="247650" h="1638300">
                <a:moveTo>
                  <a:pt x="92837" y="31242"/>
                </a:moveTo>
                <a:lnTo>
                  <a:pt x="68834" y="38100"/>
                </a:lnTo>
                <a:lnTo>
                  <a:pt x="86695" y="55273"/>
                </a:lnTo>
                <a:lnTo>
                  <a:pt x="92837" y="312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8"/>
          <p:cNvSpPr/>
          <p:nvPr/>
        </p:nvSpPr>
        <p:spPr>
          <a:xfrm>
            <a:off x="3299078" y="4260215"/>
            <a:ext cx="248920" cy="1638300"/>
          </a:xfrm>
          <a:custGeom>
            <a:avLst/>
            <a:gdLst/>
            <a:ahLst/>
            <a:cxnLst/>
            <a:rect l="l" t="t" r="r" b="b"/>
            <a:pathLst>
              <a:path w="248920" h="1638300">
                <a:moveTo>
                  <a:pt x="87121" y="55254"/>
                </a:moveTo>
                <a:lnTo>
                  <a:pt x="80051" y="83097"/>
                </a:lnTo>
                <a:lnTo>
                  <a:pt x="89408" y="115697"/>
                </a:lnTo>
                <a:lnTo>
                  <a:pt x="120269" y="226949"/>
                </a:lnTo>
                <a:lnTo>
                  <a:pt x="134874" y="282448"/>
                </a:lnTo>
                <a:lnTo>
                  <a:pt x="148844" y="337439"/>
                </a:lnTo>
                <a:lnTo>
                  <a:pt x="161925" y="392430"/>
                </a:lnTo>
                <a:lnTo>
                  <a:pt x="174117" y="446913"/>
                </a:lnTo>
                <a:lnTo>
                  <a:pt x="185166" y="501142"/>
                </a:lnTo>
                <a:lnTo>
                  <a:pt x="194818" y="554863"/>
                </a:lnTo>
                <a:lnTo>
                  <a:pt x="203200" y="608330"/>
                </a:lnTo>
                <a:lnTo>
                  <a:pt x="210058" y="661289"/>
                </a:lnTo>
                <a:lnTo>
                  <a:pt x="215137" y="713740"/>
                </a:lnTo>
                <a:lnTo>
                  <a:pt x="218567" y="765556"/>
                </a:lnTo>
                <a:lnTo>
                  <a:pt x="219833" y="817118"/>
                </a:lnTo>
                <a:lnTo>
                  <a:pt x="219201" y="867537"/>
                </a:lnTo>
                <a:lnTo>
                  <a:pt x="216281" y="917575"/>
                </a:lnTo>
                <a:lnTo>
                  <a:pt x="211455" y="967105"/>
                </a:lnTo>
                <a:lnTo>
                  <a:pt x="204470" y="1016254"/>
                </a:lnTo>
                <a:lnTo>
                  <a:pt x="195834" y="1064895"/>
                </a:lnTo>
                <a:lnTo>
                  <a:pt x="185420" y="1113028"/>
                </a:lnTo>
                <a:lnTo>
                  <a:pt x="173482" y="1160780"/>
                </a:lnTo>
                <a:lnTo>
                  <a:pt x="160147" y="1208405"/>
                </a:lnTo>
                <a:lnTo>
                  <a:pt x="145669" y="1255522"/>
                </a:lnTo>
                <a:lnTo>
                  <a:pt x="129921" y="1302512"/>
                </a:lnTo>
                <a:lnTo>
                  <a:pt x="113284" y="1349095"/>
                </a:lnTo>
                <a:lnTo>
                  <a:pt x="95631" y="1395666"/>
                </a:lnTo>
                <a:lnTo>
                  <a:pt x="77470" y="1441932"/>
                </a:lnTo>
                <a:lnTo>
                  <a:pt x="39370" y="1534350"/>
                </a:lnTo>
                <a:lnTo>
                  <a:pt x="0" y="1626654"/>
                </a:lnTo>
                <a:lnTo>
                  <a:pt x="26670" y="1638007"/>
                </a:lnTo>
                <a:lnTo>
                  <a:pt x="66040" y="1545704"/>
                </a:lnTo>
                <a:lnTo>
                  <a:pt x="104267" y="1452968"/>
                </a:lnTo>
                <a:lnTo>
                  <a:pt x="122682" y="1406271"/>
                </a:lnTo>
                <a:lnTo>
                  <a:pt x="140335" y="1359306"/>
                </a:lnTo>
                <a:lnTo>
                  <a:pt x="157225" y="1312164"/>
                </a:lnTo>
                <a:lnTo>
                  <a:pt x="173100" y="1264666"/>
                </a:lnTo>
                <a:lnTo>
                  <a:pt x="187833" y="1216914"/>
                </a:lnTo>
                <a:lnTo>
                  <a:pt x="201422" y="1168654"/>
                </a:lnTo>
                <a:lnTo>
                  <a:pt x="213487" y="1120013"/>
                </a:lnTo>
                <a:lnTo>
                  <a:pt x="224028" y="1070864"/>
                </a:lnTo>
                <a:lnTo>
                  <a:pt x="232918" y="1021334"/>
                </a:lnTo>
                <a:lnTo>
                  <a:pt x="240030" y="971296"/>
                </a:lnTo>
                <a:lnTo>
                  <a:pt x="245110" y="920369"/>
                </a:lnTo>
                <a:lnTo>
                  <a:pt x="248158" y="869188"/>
                </a:lnTo>
                <a:lnTo>
                  <a:pt x="248786" y="816864"/>
                </a:lnTo>
                <a:lnTo>
                  <a:pt x="247396" y="764794"/>
                </a:lnTo>
                <a:lnTo>
                  <a:pt x="244094" y="711835"/>
                </a:lnTo>
                <a:lnTo>
                  <a:pt x="238760" y="658368"/>
                </a:lnTo>
                <a:lnTo>
                  <a:pt x="231901" y="604647"/>
                </a:lnTo>
                <a:lnTo>
                  <a:pt x="223520" y="550418"/>
                </a:lnTo>
                <a:lnTo>
                  <a:pt x="213613" y="495935"/>
                </a:lnTo>
                <a:lnTo>
                  <a:pt x="202437" y="441071"/>
                </a:lnTo>
                <a:lnTo>
                  <a:pt x="190246" y="386080"/>
                </a:lnTo>
                <a:lnTo>
                  <a:pt x="177037" y="330708"/>
                </a:lnTo>
                <a:lnTo>
                  <a:pt x="163068" y="275209"/>
                </a:lnTo>
                <a:lnTo>
                  <a:pt x="148336" y="219583"/>
                </a:lnTo>
                <a:lnTo>
                  <a:pt x="117274" y="107696"/>
                </a:lnTo>
                <a:lnTo>
                  <a:pt x="107903" y="75164"/>
                </a:lnTo>
                <a:lnTo>
                  <a:pt x="87121" y="55254"/>
                </a:lnTo>
                <a:close/>
              </a:path>
              <a:path w="248920" h="1638300">
                <a:moveTo>
                  <a:pt x="71374" y="0"/>
                </a:moveTo>
                <a:lnTo>
                  <a:pt x="40386" y="121539"/>
                </a:lnTo>
                <a:lnTo>
                  <a:pt x="38481" y="129286"/>
                </a:lnTo>
                <a:lnTo>
                  <a:pt x="43180" y="137160"/>
                </a:lnTo>
                <a:lnTo>
                  <a:pt x="50926" y="139192"/>
                </a:lnTo>
                <a:lnTo>
                  <a:pt x="58674" y="141097"/>
                </a:lnTo>
                <a:lnTo>
                  <a:pt x="66548" y="136525"/>
                </a:lnTo>
                <a:lnTo>
                  <a:pt x="68453" y="128778"/>
                </a:lnTo>
                <a:lnTo>
                  <a:pt x="80051" y="83097"/>
                </a:lnTo>
                <a:lnTo>
                  <a:pt x="65278" y="31623"/>
                </a:lnTo>
                <a:lnTo>
                  <a:pt x="93091" y="23749"/>
                </a:lnTo>
                <a:lnTo>
                  <a:pt x="96166" y="23749"/>
                </a:lnTo>
                <a:lnTo>
                  <a:pt x="71374" y="0"/>
                </a:lnTo>
                <a:close/>
              </a:path>
              <a:path w="248920" h="1638300">
                <a:moveTo>
                  <a:pt x="96166" y="23749"/>
                </a:moveTo>
                <a:lnTo>
                  <a:pt x="93091" y="23749"/>
                </a:lnTo>
                <a:lnTo>
                  <a:pt x="107903" y="75164"/>
                </a:lnTo>
                <a:lnTo>
                  <a:pt x="141859" y="107696"/>
                </a:lnTo>
                <a:lnTo>
                  <a:pt x="147574" y="113284"/>
                </a:lnTo>
                <a:lnTo>
                  <a:pt x="156845" y="113030"/>
                </a:lnTo>
                <a:lnTo>
                  <a:pt x="167894" y="101473"/>
                </a:lnTo>
                <a:lnTo>
                  <a:pt x="167640" y="92329"/>
                </a:lnTo>
                <a:lnTo>
                  <a:pt x="161925" y="86741"/>
                </a:lnTo>
                <a:lnTo>
                  <a:pt x="96166" y="23749"/>
                </a:lnTo>
                <a:close/>
              </a:path>
              <a:path w="248920" h="1638300">
                <a:moveTo>
                  <a:pt x="93091" y="23749"/>
                </a:moveTo>
                <a:lnTo>
                  <a:pt x="65278" y="31623"/>
                </a:lnTo>
                <a:lnTo>
                  <a:pt x="80051" y="83097"/>
                </a:lnTo>
                <a:lnTo>
                  <a:pt x="87121" y="55254"/>
                </a:lnTo>
                <a:lnTo>
                  <a:pt x="69215" y="38100"/>
                </a:lnTo>
                <a:lnTo>
                  <a:pt x="93218" y="31242"/>
                </a:lnTo>
                <a:lnTo>
                  <a:pt x="95249" y="31242"/>
                </a:lnTo>
                <a:lnTo>
                  <a:pt x="93091" y="23749"/>
                </a:lnTo>
                <a:close/>
              </a:path>
              <a:path w="248920" h="1638300">
                <a:moveTo>
                  <a:pt x="95249" y="31242"/>
                </a:moveTo>
                <a:lnTo>
                  <a:pt x="93218" y="31242"/>
                </a:lnTo>
                <a:lnTo>
                  <a:pt x="87121" y="55254"/>
                </a:lnTo>
                <a:lnTo>
                  <a:pt x="107903" y="75164"/>
                </a:lnTo>
                <a:lnTo>
                  <a:pt x="95249" y="31242"/>
                </a:lnTo>
                <a:close/>
              </a:path>
              <a:path w="248920" h="1638300">
                <a:moveTo>
                  <a:pt x="93218" y="31242"/>
                </a:moveTo>
                <a:lnTo>
                  <a:pt x="69215" y="38100"/>
                </a:lnTo>
                <a:lnTo>
                  <a:pt x="87121" y="55254"/>
                </a:lnTo>
                <a:lnTo>
                  <a:pt x="93218" y="312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/>
          <p:cNvSpPr/>
          <p:nvPr/>
        </p:nvSpPr>
        <p:spPr>
          <a:xfrm>
            <a:off x="4056507" y="4260215"/>
            <a:ext cx="248920" cy="1638300"/>
          </a:xfrm>
          <a:custGeom>
            <a:avLst/>
            <a:gdLst/>
            <a:ahLst/>
            <a:cxnLst/>
            <a:rect l="l" t="t" r="r" b="b"/>
            <a:pathLst>
              <a:path w="248920" h="1638300">
                <a:moveTo>
                  <a:pt x="87121" y="55254"/>
                </a:moveTo>
                <a:lnTo>
                  <a:pt x="80051" y="83097"/>
                </a:lnTo>
                <a:lnTo>
                  <a:pt x="89407" y="115697"/>
                </a:lnTo>
                <a:lnTo>
                  <a:pt x="120268" y="226949"/>
                </a:lnTo>
                <a:lnTo>
                  <a:pt x="134873" y="282448"/>
                </a:lnTo>
                <a:lnTo>
                  <a:pt x="148843" y="337439"/>
                </a:lnTo>
                <a:lnTo>
                  <a:pt x="161925" y="392430"/>
                </a:lnTo>
                <a:lnTo>
                  <a:pt x="174116" y="446913"/>
                </a:lnTo>
                <a:lnTo>
                  <a:pt x="185165" y="501142"/>
                </a:lnTo>
                <a:lnTo>
                  <a:pt x="194817" y="554863"/>
                </a:lnTo>
                <a:lnTo>
                  <a:pt x="203200" y="608330"/>
                </a:lnTo>
                <a:lnTo>
                  <a:pt x="210057" y="661289"/>
                </a:lnTo>
                <a:lnTo>
                  <a:pt x="215137" y="713740"/>
                </a:lnTo>
                <a:lnTo>
                  <a:pt x="218566" y="765556"/>
                </a:lnTo>
                <a:lnTo>
                  <a:pt x="219833" y="817118"/>
                </a:lnTo>
                <a:lnTo>
                  <a:pt x="219201" y="867537"/>
                </a:lnTo>
                <a:lnTo>
                  <a:pt x="216280" y="917575"/>
                </a:lnTo>
                <a:lnTo>
                  <a:pt x="211454" y="967105"/>
                </a:lnTo>
                <a:lnTo>
                  <a:pt x="204469" y="1016254"/>
                </a:lnTo>
                <a:lnTo>
                  <a:pt x="195833" y="1064895"/>
                </a:lnTo>
                <a:lnTo>
                  <a:pt x="185419" y="1113028"/>
                </a:lnTo>
                <a:lnTo>
                  <a:pt x="173481" y="1160780"/>
                </a:lnTo>
                <a:lnTo>
                  <a:pt x="160146" y="1208405"/>
                </a:lnTo>
                <a:lnTo>
                  <a:pt x="145668" y="1255522"/>
                </a:lnTo>
                <a:lnTo>
                  <a:pt x="129920" y="1302512"/>
                </a:lnTo>
                <a:lnTo>
                  <a:pt x="113283" y="1349095"/>
                </a:lnTo>
                <a:lnTo>
                  <a:pt x="95630" y="1395666"/>
                </a:lnTo>
                <a:lnTo>
                  <a:pt x="77469" y="1441932"/>
                </a:lnTo>
                <a:lnTo>
                  <a:pt x="39369" y="1534350"/>
                </a:lnTo>
                <a:lnTo>
                  <a:pt x="0" y="1626654"/>
                </a:lnTo>
                <a:lnTo>
                  <a:pt x="26669" y="1638007"/>
                </a:lnTo>
                <a:lnTo>
                  <a:pt x="66039" y="1545704"/>
                </a:lnTo>
                <a:lnTo>
                  <a:pt x="104266" y="1452968"/>
                </a:lnTo>
                <a:lnTo>
                  <a:pt x="122681" y="1406271"/>
                </a:lnTo>
                <a:lnTo>
                  <a:pt x="140334" y="1359306"/>
                </a:lnTo>
                <a:lnTo>
                  <a:pt x="157225" y="1312164"/>
                </a:lnTo>
                <a:lnTo>
                  <a:pt x="173100" y="1264666"/>
                </a:lnTo>
                <a:lnTo>
                  <a:pt x="187832" y="1216914"/>
                </a:lnTo>
                <a:lnTo>
                  <a:pt x="201421" y="1168654"/>
                </a:lnTo>
                <a:lnTo>
                  <a:pt x="213487" y="1120013"/>
                </a:lnTo>
                <a:lnTo>
                  <a:pt x="224027" y="1070864"/>
                </a:lnTo>
                <a:lnTo>
                  <a:pt x="232917" y="1021334"/>
                </a:lnTo>
                <a:lnTo>
                  <a:pt x="240029" y="971296"/>
                </a:lnTo>
                <a:lnTo>
                  <a:pt x="245109" y="920369"/>
                </a:lnTo>
                <a:lnTo>
                  <a:pt x="248157" y="869188"/>
                </a:lnTo>
                <a:lnTo>
                  <a:pt x="248786" y="816864"/>
                </a:lnTo>
                <a:lnTo>
                  <a:pt x="247395" y="764794"/>
                </a:lnTo>
                <a:lnTo>
                  <a:pt x="244093" y="711835"/>
                </a:lnTo>
                <a:lnTo>
                  <a:pt x="238759" y="658368"/>
                </a:lnTo>
                <a:lnTo>
                  <a:pt x="231901" y="604647"/>
                </a:lnTo>
                <a:lnTo>
                  <a:pt x="223519" y="550418"/>
                </a:lnTo>
                <a:lnTo>
                  <a:pt x="213613" y="495935"/>
                </a:lnTo>
                <a:lnTo>
                  <a:pt x="202437" y="441071"/>
                </a:lnTo>
                <a:lnTo>
                  <a:pt x="190245" y="386080"/>
                </a:lnTo>
                <a:lnTo>
                  <a:pt x="177037" y="330708"/>
                </a:lnTo>
                <a:lnTo>
                  <a:pt x="163067" y="275209"/>
                </a:lnTo>
                <a:lnTo>
                  <a:pt x="148335" y="219583"/>
                </a:lnTo>
                <a:lnTo>
                  <a:pt x="117274" y="107696"/>
                </a:lnTo>
                <a:lnTo>
                  <a:pt x="107903" y="75164"/>
                </a:lnTo>
                <a:lnTo>
                  <a:pt x="87121" y="55254"/>
                </a:lnTo>
                <a:close/>
              </a:path>
              <a:path w="248920" h="1638300">
                <a:moveTo>
                  <a:pt x="71373" y="0"/>
                </a:moveTo>
                <a:lnTo>
                  <a:pt x="40385" y="121539"/>
                </a:lnTo>
                <a:lnTo>
                  <a:pt x="38480" y="129286"/>
                </a:lnTo>
                <a:lnTo>
                  <a:pt x="43179" y="137160"/>
                </a:lnTo>
                <a:lnTo>
                  <a:pt x="50926" y="139192"/>
                </a:lnTo>
                <a:lnTo>
                  <a:pt x="58673" y="141097"/>
                </a:lnTo>
                <a:lnTo>
                  <a:pt x="66547" y="136525"/>
                </a:lnTo>
                <a:lnTo>
                  <a:pt x="68452" y="128778"/>
                </a:lnTo>
                <a:lnTo>
                  <a:pt x="80051" y="83097"/>
                </a:lnTo>
                <a:lnTo>
                  <a:pt x="65277" y="31623"/>
                </a:lnTo>
                <a:lnTo>
                  <a:pt x="93090" y="23749"/>
                </a:lnTo>
                <a:lnTo>
                  <a:pt x="96166" y="23749"/>
                </a:lnTo>
                <a:lnTo>
                  <a:pt x="71373" y="0"/>
                </a:lnTo>
                <a:close/>
              </a:path>
              <a:path w="248920" h="1638300">
                <a:moveTo>
                  <a:pt x="96166" y="23749"/>
                </a:moveTo>
                <a:lnTo>
                  <a:pt x="93090" y="23749"/>
                </a:lnTo>
                <a:lnTo>
                  <a:pt x="107903" y="75164"/>
                </a:lnTo>
                <a:lnTo>
                  <a:pt x="141858" y="107696"/>
                </a:lnTo>
                <a:lnTo>
                  <a:pt x="147573" y="113284"/>
                </a:lnTo>
                <a:lnTo>
                  <a:pt x="156844" y="113030"/>
                </a:lnTo>
                <a:lnTo>
                  <a:pt x="167893" y="101473"/>
                </a:lnTo>
                <a:lnTo>
                  <a:pt x="167639" y="92329"/>
                </a:lnTo>
                <a:lnTo>
                  <a:pt x="161925" y="86741"/>
                </a:lnTo>
                <a:lnTo>
                  <a:pt x="96166" y="23749"/>
                </a:lnTo>
                <a:close/>
              </a:path>
              <a:path w="248920" h="1638300">
                <a:moveTo>
                  <a:pt x="93090" y="23749"/>
                </a:moveTo>
                <a:lnTo>
                  <a:pt x="65277" y="31623"/>
                </a:lnTo>
                <a:lnTo>
                  <a:pt x="80051" y="83097"/>
                </a:lnTo>
                <a:lnTo>
                  <a:pt x="87121" y="55254"/>
                </a:lnTo>
                <a:lnTo>
                  <a:pt x="69214" y="38100"/>
                </a:lnTo>
                <a:lnTo>
                  <a:pt x="93217" y="31242"/>
                </a:lnTo>
                <a:lnTo>
                  <a:pt x="95249" y="31242"/>
                </a:lnTo>
                <a:lnTo>
                  <a:pt x="93090" y="23749"/>
                </a:lnTo>
                <a:close/>
              </a:path>
              <a:path w="248920" h="1638300">
                <a:moveTo>
                  <a:pt x="95249" y="31242"/>
                </a:moveTo>
                <a:lnTo>
                  <a:pt x="93217" y="31242"/>
                </a:lnTo>
                <a:lnTo>
                  <a:pt x="87121" y="55254"/>
                </a:lnTo>
                <a:lnTo>
                  <a:pt x="107903" y="75164"/>
                </a:lnTo>
                <a:lnTo>
                  <a:pt x="95249" y="31242"/>
                </a:lnTo>
                <a:close/>
              </a:path>
              <a:path w="248920" h="1638300">
                <a:moveTo>
                  <a:pt x="93217" y="31242"/>
                </a:moveTo>
                <a:lnTo>
                  <a:pt x="69214" y="38100"/>
                </a:lnTo>
                <a:lnTo>
                  <a:pt x="87121" y="55254"/>
                </a:lnTo>
                <a:lnTo>
                  <a:pt x="93217" y="312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224737" y="2009591"/>
            <a:ext cx="4623487" cy="1108077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::vector&lt;</a:t>
            </a:r>
            <a:r>
              <a:rPr lang="en-US" sz="20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&gt;&gt;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collection.push_back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(...);</a:t>
            </a: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Спецификатор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noexcept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48149" y="1771650"/>
            <a:ext cx="8098478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Для того, чтобы стандарные контейнеры вроде vector&lt;T&gt; могли  использовать семантику перемещения, хранящиеся в контейнере  объекты должны иметь move-конструктор и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move-оператор присваивания, которые не кидают исключения.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Спецификатор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noexcept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48149" y="1771650"/>
            <a:ext cx="8098478" cy="18729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того, чтобы стандарные контейнеры вроде vector&lt;T&gt; могли  использовать семантику перемещения, хранящиеся в контейнере  объекты должны иметь move-конструктор и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move-оператор присваивания, которые не кидают исключения.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Спецификатор </a:t>
            </a:r>
            <a:r>
              <a:rPr lang="ru-RU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noexcept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говорит компилятору, что функция не будет выбрасывать исключения.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1989" y="3710903"/>
            <a:ext cx="3697131" cy="1628504"/>
          </a:xfrm>
          <a:prstGeom prst="roundRect">
            <a:avLst>
              <a:gd name="adj" fmla="val 1074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  <a:endParaRPr lang="ru-RU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X(X&amp;&amp;)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X&amp;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operator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=(X&amp;&amp;)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Спецификатор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noexcept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48149" y="1771650"/>
            <a:ext cx="8098478" cy="18729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того, чтобы стандарные контейнеры вроде vector&lt;T&gt; могли  использовать семантику перемещения, хранящиеся в контейнере  объекты должны иметь move-конструктор и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move-оператор присваивания, которые не кидают исключения.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Спецификатор noexcept говорит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компилятору,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что функция не будет выбрасывать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исключения.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1989" y="3710903"/>
            <a:ext cx="3697131" cy="1628504"/>
          </a:xfrm>
          <a:prstGeom prst="roundRect">
            <a:avLst>
              <a:gd name="adj" fmla="val 1074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X(X&amp;&amp;)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X&amp;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operator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=(X&amp;&amp;)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448149" y="5406437"/>
            <a:ext cx="8098478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 самом деле noexcept не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запрещает функции выбрасывать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исключения.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6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Спецификатор </a:t>
            </a:r>
            <a:r>
              <a:rPr lang="en-US" sz="2800" b="1" dirty="0" err="1" smtClean="0">
                <a:solidFill>
                  <a:schemeClr val="bg1"/>
                </a:solidFill>
                <a:cs typeface="Arial" charset="0"/>
              </a:rPr>
              <a:t>noexcept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bject 6"/>
          <p:cNvSpPr txBox="1"/>
          <p:nvPr/>
        </p:nvSpPr>
        <p:spPr>
          <a:xfrm>
            <a:off x="448149" y="1771650"/>
            <a:ext cx="8098478" cy="257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того, чтобы стандарные контейнеры вроде vector&lt;T&gt; могли  использовать семантику перемещения, хранящиеся в контейнере  объекты должны иметь move-конструктор и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move-оператор присваивания, которые не кидают исключения.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Спецификатор noexcept говорит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компилятору,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что функция не будет выбрасывать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исключения.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1989" y="3710903"/>
            <a:ext cx="3697131" cy="1628504"/>
          </a:xfrm>
          <a:prstGeom prst="roundRect">
            <a:avLst>
              <a:gd name="adj" fmla="val 1074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class X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{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X(X&amp;&amp;)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ru-R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</a:t>
            </a:r>
            <a:r>
              <a:rPr lang="ru-RU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 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X&amp;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operator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=(X&amp;&amp;)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noexcept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;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urier New" pitchFamily="49" charset="0"/>
              </a:rPr>
              <a:t>};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  <a:p>
            <a:endParaRPr lang="en-US" sz="1300" dirty="0">
              <a:solidFill>
                <a:schemeClr val="tx1"/>
              </a:solidFill>
              <a:latin typeface="Consolas" panose="020B0609020204030204" pitchFamily="49" charset="0"/>
              <a:cs typeface="Courier New" pitchFamily="49" charset="0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448149" y="5406437"/>
            <a:ext cx="8098478" cy="19601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 самом деле noexcept не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запрещает функции выбрасывать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исключения.</a:t>
            </a: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при возникновении исключения, если оно происходит из noexcept-функции, будет вызвана функция std::terminate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().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52108" y="6605588"/>
            <a:ext cx="439784" cy="365125"/>
          </a:xfrm>
        </p:spPr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0088"/>
          <a:stretch>
            <a:fillRect/>
          </a:stretch>
        </p:blipFill>
        <p:spPr bwMode="auto">
          <a:xfrm>
            <a:off x="0" y="-590550"/>
            <a:ext cx="9144000" cy="590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7113"/>
            <a:ext cx="9144000" cy="176212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sp>
        <p:nvSpPr>
          <p:cNvPr id="8197" name="Title 1"/>
          <p:cNvSpPr>
            <a:spLocks noGrp="1"/>
          </p:cNvSpPr>
          <p:nvPr>
            <p:ph type="ctrTitle"/>
          </p:nvPr>
        </p:nvSpPr>
        <p:spPr>
          <a:xfrm>
            <a:off x="138113" y="3665538"/>
            <a:ext cx="8686800" cy="1470025"/>
          </a:xfrm>
        </p:spPr>
        <p:txBody>
          <a:bodyPr/>
          <a:lstStyle/>
          <a:p>
            <a:pPr algn="l"/>
            <a:r>
              <a:rPr lang="ru-RU" sz="8800" dirty="0" smtClean="0">
                <a:solidFill>
                  <a:schemeClr val="bg1"/>
                </a:solidFill>
                <a:cs typeface="Arial" pitchFamily="34" charset="0"/>
              </a:rPr>
              <a:t>Вопросы?</a:t>
            </a:r>
            <a:endParaRPr lang="en-US" sz="8800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198" name="Picture 14" descr="cqg_logo_whi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525" y="6038850"/>
            <a:ext cx="11684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3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6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53989" y="3263959"/>
            <a:ext cx="8686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b="1" dirty="0"/>
              <a:t>Smart Pointers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Передача больших объектов в функцию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26516" y="3654697"/>
            <a:ext cx="6879677" cy="209295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…;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НЕ будет скопирован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515" y="1912033"/>
            <a:ext cx="6879678" cy="152490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ProcessData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const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&gt;&amp;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vector&lt;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&gt; data =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будет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скопирован</a:t>
            </a:r>
            <a:endParaRPr lang="en-US" sz="1600" dirty="0" smtClean="0">
              <a:solidFill>
                <a:srgbClr val="FF0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… //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обработка данных</a:t>
            </a:r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</a:pP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Smart Pointers</a:t>
            </a:r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bject 6"/>
          <p:cNvSpPr txBox="1"/>
          <p:nvPr/>
        </p:nvSpPr>
        <p:spPr>
          <a:xfrm>
            <a:off x="448149" y="2075634"/>
            <a:ext cx="8098478" cy="3237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Работа с указателями в старом С++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Идиома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RAII 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CSmartPtr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std:unique_ptr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std:shared_ptr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std:weak_ptr</a:t>
            </a:r>
            <a:endParaRPr lang="ru-RU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веты по использованию умный указателей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make_unique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::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make_shared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9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3145334" cy="2060687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ExampleMethod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pt(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4616" y="419349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– raw pointer</a:t>
            </a:r>
            <a:endParaRPr lang="fr-FR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7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 false;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SomethingThatCanThrow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?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try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SomethingThatCanThrow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catch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(...) {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throw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ru-RU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0365" y="3113019"/>
            <a:ext cx="4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12" name="object 7"/>
          <p:cNvSpPr/>
          <p:nvPr/>
        </p:nvSpPr>
        <p:spPr>
          <a:xfrm>
            <a:off x="2314575" y="3390900"/>
            <a:ext cx="4785790" cy="2226486"/>
          </a:xfrm>
          <a:custGeom>
            <a:avLst/>
            <a:gdLst/>
            <a:ahLst/>
            <a:cxnLst/>
            <a:rect l="l" t="t" r="r" b="b"/>
            <a:pathLst>
              <a:path w="4685030" h="2533015">
                <a:moveTo>
                  <a:pt x="57404" y="2440813"/>
                </a:moveTo>
                <a:lnTo>
                  <a:pt x="53467" y="2441829"/>
                </a:lnTo>
                <a:lnTo>
                  <a:pt x="0" y="2529332"/>
                </a:lnTo>
                <a:lnTo>
                  <a:pt x="102489" y="2532761"/>
                </a:lnTo>
                <a:lnTo>
                  <a:pt x="105410" y="2530094"/>
                </a:lnTo>
                <a:lnTo>
                  <a:pt x="105450" y="2528951"/>
                </a:lnTo>
                <a:lnTo>
                  <a:pt x="13969" y="2528951"/>
                </a:lnTo>
                <a:lnTo>
                  <a:pt x="8000" y="2517775"/>
                </a:lnTo>
                <a:lnTo>
                  <a:pt x="28770" y="2506579"/>
                </a:lnTo>
                <a:lnTo>
                  <a:pt x="64262" y="2448433"/>
                </a:lnTo>
                <a:lnTo>
                  <a:pt x="63373" y="2444496"/>
                </a:lnTo>
                <a:lnTo>
                  <a:pt x="60325" y="2442718"/>
                </a:lnTo>
                <a:lnTo>
                  <a:pt x="57404" y="2440813"/>
                </a:lnTo>
                <a:close/>
              </a:path>
              <a:path w="4685030" h="2533015">
                <a:moveTo>
                  <a:pt x="28770" y="2506579"/>
                </a:moveTo>
                <a:lnTo>
                  <a:pt x="8000" y="2517775"/>
                </a:lnTo>
                <a:lnTo>
                  <a:pt x="13969" y="2528951"/>
                </a:lnTo>
                <a:lnTo>
                  <a:pt x="18210" y="2526665"/>
                </a:lnTo>
                <a:lnTo>
                  <a:pt x="16510" y="2526665"/>
                </a:lnTo>
                <a:lnTo>
                  <a:pt x="11303" y="2517013"/>
                </a:lnTo>
                <a:lnTo>
                  <a:pt x="22401" y="2517013"/>
                </a:lnTo>
                <a:lnTo>
                  <a:pt x="28770" y="2506579"/>
                </a:lnTo>
                <a:close/>
              </a:path>
              <a:path w="4685030" h="2533015">
                <a:moveTo>
                  <a:pt x="34675" y="2517789"/>
                </a:moveTo>
                <a:lnTo>
                  <a:pt x="13969" y="2528951"/>
                </a:lnTo>
                <a:lnTo>
                  <a:pt x="105450" y="2528951"/>
                </a:lnTo>
                <a:lnTo>
                  <a:pt x="105664" y="2522982"/>
                </a:lnTo>
                <a:lnTo>
                  <a:pt x="102997" y="2520061"/>
                </a:lnTo>
                <a:lnTo>
                  <a:pt x="34675" y="2517789"/>
                </a:lnTo>
                <a:close/>
              </a:path>
              <a:path w="4685030" h="2533015">
                <a:moveTo>
                  <a:pt x="11303" y="2517013"/>
                </a:moveTo>
                <a:lnTo>
                  <a:pt x="16510" y="2526665"/>
                </a:lnTo>
                <a:lnTo>
                  <a:pt x="22180" y="2517374"/>
                </a:lnTo>
                <a:lnTo>
                  <a:pt x="11303" y="2517013"/>
                </a:lnTo>
                <a:close/>
              </a:path>
              <a:path w="4685030" h="2533015">
                <a:moveTo>
                  <a:pt x="22180" y="2517374"/>
                </a:moveTo>
                <a:lnTo>
                  <a:pt x="16510" y="2526665"/>
                </a:lnTo>
                <a:lnTo>
                  <a:pt x="18210" y="2526665"/>
                </a:lnTo>
                <a:lnTo>
                  <a:pt x="34675" y="2517789"/>
                </a:lnTo>
                <a:lnTo>
                  <a:pt x="22180" y="2517374"/>
                </a:lnTo>
                <a:close/>
              </a:path>
              <a:path w="4685030" h="2533015">
                <a:moveTo>
                  <a:pt x="4678680" y="0"/>
                </a:moveTo>
                <a:lnTo>
                  <a:pt x="28770" y="2506579"/>
                </a:lnTo>
                <a:lnTo>
                  <a:pt x="22180" y="2517374"/>
                </a:lnTo>
                <a:lnTo>
                  <a:pt x="34675" y="2517789"/>
                </a:lnTo>
                <a:lnTo>
                  <a:pt x="4684776" y="11175"/>
                </a:lnTo>
                <a:lnTo>
                  <a:pt x="4678680" y="0"/>
                </a:lnTo>
                <a:close/>
              </a:path>
              <a:path w="4685030" h="2533015">
                <a:moveTo>
                  <a:pt x="22401" y="2517013"/>
                </a:moveTo>
                <a:lnTo>
                  <a:pt x="11303" y="2517013"/>
                </a:lnTo>
                <a:lnTo>
                  <a:pt x="22180" y="2517374"/>
                </a:lnTo>
                <a:lnTo>
                  <a:pt x="22401" y="2517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38551" y="3390900"/>
            <a:ext cx="3461814" cy="9104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Работа с указателями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pt(new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ru-RU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pt;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0004" y="2882359"/>
            <a:ext cx="147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Разрушение локальных переменных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2314575" y="3390900"/>
            <a:ext cx="4785790" cy="2226486"/>
          </a:xfrm>
          <a:custGeom>
            <a:avLst/>
            <a:gdLst/>
            <a:ahLst/>
            <a:cxnLst/>
            <a:rect l="l" t="t" r="r" b="b"/>
            <a:pathLst>
              <a:path w="4685030" h="2533015">
                <a:moveTo>
                  <a:pt x="57404" y="2440813"/>
                </a:moveTo>
                <a:lnTo>
                  <a:pt x="53467" y="2441829"/>
                </a:lnTo>
                <a:lnTo>
                  <a:pt x="0" y="2529332"/>
                </a:lnTo>
                <a:lnTo>
                  <a:pt x="102489" y="2532761"/>
                </a:lnTo>
                <a:lnTo>
                  <a:pt x="105410" y="2530094"/>
                </a:lnTo>
                <a:lnTo>
                  <a:pt x="105450" y="2528951"/>
                </a:lnTo>
                <a:lnTo>
                  <a:pt x="13969" y="2528951"/>
                </a:lnTo>
                <a:lnTo>
                  <a:pt x="8000" y="2517775"/>
                </a:lnTo>
                <a:lnTo>
                  <a:pt x="28770" y="2506579"/>
                </a:lnTo>
                <a:lnTo>
                  <a:pt x="64262" y="2448433"/>
                </a:lnTo>
                <a:lnTo>
                  <a:pt x="63373" y="2444496"/>
                </a:lnTo>
                <a:lnTo>
                  <a:pt x="60325" y="2442718"/>
                </a:lnTo>
                <a:lnTo>
                  <a:pt x="57404" y="2440813"/>
                </a:lnTo>
                <a:close/>
              </a:path>
              <a:path w="4685030" h="2533015">
                <a:moveTo>
                  <a:pt x="28770" y="2506579"/>
                </a:moveTo>
                <a:lnTo>
                  <a:pt x="8000" y="2517775"/>
                </a:lnTo>
                <a:lnTo>
                  <a:pt x="13969" y="2528951"/>
                </a:lnTo>
                <a:lnTo>
                  <a:pt x="18210" y="2526665"/>
                </a:lnTo>
                <a:lnTo>
                  <a:pt x="16510" y="2526665"/>
                </a:lnTo>
                <a:lnTo>
                  <a:pt x="11303" y="2517013"/>
                </a:lnTo>
                <a:lnTo>
                  <a:pt x="22401" y="2517013"/>
                </a:lnTo>
                <a:lnTo>
                  <a:pt x="28770" y="2506579"/>
                </a:lnTo>
                <a:close/>
              </a:path>
              <a:path w="4685030" h="2533015">
                <a:moveTo>
                  <a:pt x="34675" y="2517789"/>
                </a:moveTo>
                <a:lnTo>
                  <a:pt x="13969" y="2528951"/>
                </a:lnTo>
                <a:lnTo>
                  <a:pt x="105450" y="2528951"/>
                </a:lnTo>
                <a:lnTo>
                  <a:pt x="105664" y="2522982"/>
                </a:lnTo>
                <a:lnTo>
                  <a:pt x="102997" y="2520061"/>
                </a:lnTo>
                <a:lnTo>
                  <a:pt x="34675" y="2517789"/>
                </a:lnTo>
                <a:close/>
              </a:path>
              <a:path w="4685030" h="2533015">
                <a:moveTo>
                  <a:pt x="11303" y="2517013"/>
                </a:moveTo>
                <a:lnTo>
                  <a:pt x="16510" y="2526665"/>
                </a:lnTo>
                <a:lnTo>
                  <a:pt x="22180" y="2517374"/>
                </a:lnTo>
                <a:lnTo>
                  <a:pt x="11303" y="2517013"/>
                </a:lnTo>
                <a:close/>
              </a:path>
              <a:path w="4685030" h="2533015">
                <a:moveTo>
                  <a:pt x="22180" y="2517374"/>
                </a:moveTo>
                <a:lnTo>
                  <a:pt x="16510" y="2526665"/>
                </a:lnTo>
                <a:lnTo>
                  <a:pt x="18210" y="2526665"/>
                </a:lnTo>
                <a:lnTo>
                  <a:pt x="34675" y="2517789"/>
                </a:lnTo>
                <a:lnTo>
                  <a:pt x="22180" y="2517374"/>
                </a:lnTo>
                <a:close/>
              </a:path>
              <a:path w="4685030" h="2533015">
                <a:moveTo>
                  <a:pt x="4678680" y="0"/>
                </a:moveTo>
                <a:lnTo>
                  <a:pt x="28770" y="2506579"/>
                </a:lnTo>
                <a:lnTo>
                  <a:pt x="22180" y="2517374"/>
                </a:lnTo>
                <a:lnTo>
                  <a:pt x="34675" y="2517789"/>
                </a:lnTo>
                <a:lnTo>
                  <a:pt x="4684776" y="11175"/>
                </a:lnTo>
                <a:lnTo>
                  <a:pt x="4678680" y="0"/>
                </a:lnTo>
                <a:close/>
              </a:path>
              <a:path w="4685030" h="2533015">
                <a:moveTo>
                  <a:pt x="22401" y="2517013"/>
                </a:moveTo>
                <a:lnTo>
                  <a:pt x="11303" y="2517013"/>
                </a:lnTo>
                <a:lnTo>
                  <a:pt x="22180" y="2517374"/>
                </a:lnTo>
                <a:lnTo>
                  <a:pt x="22401" y="2517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638551" y="3390900"/>
            <a:ext cx="3461814" cy="9104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Локальные переменные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539323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CSomeClass</a:t>
            </a:r>
            <a:r>
              <a:rPr lang="en-US" spc="-20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localVar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;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fr-FR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0004" y="2882359"/>
            <a:ext cx="147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b="1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 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класса  </a:t>
            </a:r>
            <a:r>
              <a:rPr lang="en-US" b="1" spc="-5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CSomeClass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2314575" y="3390900"/>
            <a:ext cx="4785790" cy="2226486"/>
          </a:xfrm>
          <a:custGeom>
            <a:avLst/>
            <a:gdLst/>
            <a:ahLst/>
            <a:cxnLst/>
            <a:rect l="l" t="t" r="r" b="b"/>
            <a:pathLst>
              <a:path w="4685030" h="2533015">
                <a:moveTo>
                  <a:pt x="57404" y="2440813"/>
                </a:moveTo>
                <a:lnTo>
                  <a:pt x="53467" y="2441829"/>
                </a:lnTo>
                <a:lnTo>
                  <a:pt x="0" y="2529332"/>
                </a:lnTo>
                <a:lnTo>
                  <a:pt x="102489" y="2532761"/>
                </a:lnTo>
                <a:lnTo>
                  <a:pt x="105410" y="2530094"/>
                </a:lnTo>
                <a:lnTo>
                  <a:pt x="105450" y="2528951"/>
                </a:lnTo>
                <a:lnTo>
                  <a:pt x="13969" y="2528951"/>
                </a:lnTo>
                <a:lnTo>
                  <a:pt x="8000" y="2517775"/>
                </a:lnTo>
                <a:lnTo>
                  <a:pt x="28770" y="2506579"/>
                </a:lnTo>
                <a:lnTo>
                  <a:pt x="64262" y="2448433"/>
                </a:lnTo>
                <a:lnTo>
                  <a:pt x="63373" y="2444496"/>
                </a:lnTo>
                <a:lnTo>
                  <a:pt x="60325" y="2442718"/>
                </a:lnTo>
                <a:lnTo>
                  <a:pt x="57404" y="2440813"/>
                </a:lnTo>
                <a:close/>
              </a:path>
              <a:path w="4685030" h="2533015">
                <a:moveTo>
                  <a:pt x="28770" y="2506579"/>
                </a:moveTo>
                <a:lnTo>
                  <a:pt x="8000" y="2517775"/>
                </a:lnTo>
                <a:lnTo>
                  <a:pt x="13969" y="2528951"/>
                </a:lnTo>
                <a:lnTo>
                  <a:pt x="18210" y="2526665"/>
                </a:lnTo>
                <a:lnTo>
                  <a:pt x="16510" y="2526665"/>
                </a:lnTo>
                <a:lnTo>
                  <a:pt x="11303" y="2517013"/>
                </a:lnTo>
                <a:lnTo>
                  <a:pt x="22401" y="2517013"/>
                </a:lnTo>
                <a:lnTo>
                  <a:pt x="28770" y="2506579"/>
                </a:lnTo>
                <a:close/>
              </a:path>
              <a:path w="4685030" h="2533015">
                <a:moveTo>
                  <a:pt x="34675" y="2517789"/>
                </a:moveTo>
                <a:lnTo>
                  <a:pt x="13969" y="2528951"/>
                </a:lnTo>
                <a:lnTo>
                  <a:pt x="105450" y="2528951"/>
                </a:lnTo>
                <a:lnTo>
                  <a:pt x="105664" y="2522982"/>
                </a:lnTo>
                <a:lnTo>
                  <a:pt x="102997" y="2520061"/>
                </a:lnTo>
                <a:lnTo>
                  <a:pt x="34675" y="2517789"/>
                </a:lnTo>
                <a:close/>
              </a:path>
              <a:path w="4685030" h="2533015">
                <a:moveTo>
                  <a:pt x="11303" y="2517013"/>
                </a:moveTo>
                <a:lnTo>
                  <a:pt x="16510" y="2526665"/>
                </a:lnTo>
                <a:lnTo>
                  <a:pt x="22180" y="2517374"/>
                </a:lnTo>
                <a:lnTo>
                  <a:pt x="11303" y="2517013"/>
                </a:lnTo>
                <a:close/>
              </a:path>
              <a:path w="4685030" h="2533015">
                <a:moveTo>
                  <a:pt x="22180" y="2517374"/>
                </a:moveTo>
                <a:lnTo>
                  <a:pt x="16510" y="2526665"/>
                </a:lnTo>
                <a:lnTo>
                  <a:pt x="18210" y="2526665"/>
                </a:lnTo>
                <a:lnTo>
                  <a:pt x="34675" y="2517789"/>
                </a:lnTo>
                <a:lnTo>
                  <a:pt x="22180" y="2517374"/>
                </a:lnTo>
                <a:close/>
              </a:path>
              <a:path w="4685030" h="2533015">
                <a:moveTo>
                  <a:pt x="4678680" y="0"/>
                </a:moveTo>
                <a:lnTo>
                  <a:pt x="28770" y="2506579"/>
                </a:lnTo>
                <a:lnTo>
                  <a:pt x="22180" y="2517374"/>
                </a:lnTo>
                <a:lnTo>
                  <a:pt x="34675" y="2517789"/>
                </a:lnTo>
                <a:lnTo>
                  <a:pt x="4684776" y="11175"/>
                </a:lnTo>
                <a:lnTo>
                  <a:pt x="4678680" y="0"/>
                </a:lnTo>
                <a:close/>
              </a:path>
              <a:path w="4685030" h="2533015">
                <a:moveTo>
                  <a:pt x="22401" y="2517013"/>
                </a:moveTo>
                <a:lnTo>
                  <a:pt x="11303" y="2517013"/>
                </a:lnTo>
                <a:lnTo>
                  <a:pt x="22180" y="2517374"/>
                </a:lnTo>
                <a:lnTo>
                  <a:pt x="22401" y="2517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638551" y="3390900"/>
            <a:ext cx="3461814" cy="9104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Умный указатель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430738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ru-RU" b="1" spc="-5" dirty="0" smtClean="0">
                <a:solidFill>
                  <a:srgbClr val="FF0000"/>
                </a:solidFill>
                <a:latin typeface="Courier New"/>
                <a:cs typeface="Courier New"/>
              </a:rPr>
              <a:t>   </a:t>
            </a:r>
            <a:r>
              <a:rPr lang="en-US" spc="-5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CSmartPtr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sp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(new</a:t>
            </a:r>
            <a:r>
              <a:rPr lang="en-US" spc="-4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int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);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fr-FR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Передача больших объектов в функцию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226515" y="2136775"/>
            <a:ext cx="6879678" cy="1300163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X::SetData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&gt;&amp;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m_data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=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i_data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будет скопирован</a:t>
            </a:r>
            <a:endParaRPr lang="en-US" sz="1600" dirty="0" smtClean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6516" y="3654697"/>
            <a:ext cx="6879677" cy="2092959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main(…)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…;</a:t>
            </a:r>
            <a:endParaRPr lang="ru-RU" sz="1600" dirty="0" smtClean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 a;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a.SetData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veryBigVector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);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НЕ будет скопирован</a:t>
            </a:r>
            <a:endParaRPr lang="en-US" sz="1600" dirty="0" smtClean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…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}</a:t>
            </a:r>
          </a:p>
          <a:p>
            <a:pPr>
              <a:spcAft>
                <a:spcPts val="300"/>
              </a:spcAft>
            </a:pP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Умный указатель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430738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ru-RU" b="1" spc="-5" dirty="0" smtClean="0">
                <a:solidFill>
                  <a:srgbClr val="FF0000"/>
                </a:solidFill>
                <a:latin typeface="Courier New"/>
                <a:cs typeface="Courier New"/>
              </a:rPr>
              <a:t>   </a:t>
            </a:r>
            <a:r>
              <a:rPr lang="en-US" spc="-5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CSmartPtr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sp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(new</a:t>
            </a:r>
            <a:r>
              <a:rPr lang="en-US" spc="-40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int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);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fr-FR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49483" y="1835038"/>
            <a:ext cx="4300855" cy="84638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548640">
              <a:lnSpc>
                <a:spcPct val="100000"/>
              </a:lnSpc>
              <a:spcBef>
                <a:spcPts val="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9144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  <a:cs typeface="Arial" charset="0"/>
              </a:rPr>
              <a:t>Умный указатель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8"/>
            <a:ext cx="430738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f(…) 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spcAft>
                <a:spcPts val="300"/>
              </a:spcAft>
            </a:pPr>
            <a:r>
              <a:rPr lang="ru-RU" b="1" spc="-5" dirty="0" smtClean="0">
                <a:solidFill>
                  <a:srgbClr val="FF0000"/>
                </a:solidFill>
                <a:latin typeface="Courier New"/>
                <a:cs typeface="Courier New"/>
              </a:rPr>
              <a:t>  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CSmartPtr</a:t>
            </a:r>
            <a:r>
              <a:rPr lang="en-US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</a:t>
            </a:r>
            <a:r>
              <a:rPr lang="en-US" spc="-5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sp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(new </a:t>
            </a:r>
            <a:r>
              <a:rPr lang="en-US" spc="-5" dirty="0" err="1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int</a:t>
            </a:r>
            <a:r>
              <a:rPr lang="en-US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);</a:t>
            </a:r>
            <a:endParaRPr lang="fr-FR" spc="-5" dirty="0">
              <a:solidFill>
                <a:srgbClr val="FF0000"/>
              </a:solidFill>
              <a:latin typeface="Consolas" panose="020B0609020204030204" pitchFamily="49" charset="0"/>
              <a:cs typeface="Courier New"/>
            </a:endParaRP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…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if (…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throw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CException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spcAft>
                <a:spcPts val="300"/>
              </a:spcAft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Aft>
                <a:spcPts val="300"/>
              </a:spcAft>
            </a:pPr>
            <a:r>
              <a:rPr lang="fr-FR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…</a:t>
            </a:r>
            <a:endParaRPr lang="fr-FR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return </a:t>
            </a:r>
            <a:r>
              <a:rPr lang="fr-FR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true</a:t>
            </a: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Aft>
                <a:spcPts val="300"/>
              </a:spcAft>
            </a:pPr>
            <a:r>
              <a:rPr lang="fr-FR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2354214" y="3390900"/>
            <a:ext cx="4785790" cy="2226486"/>
          </a:xfrm>
          <a:custGeom>
            <a:avLst/>
            <a:gdLst/>
            <a:ahLst/>
            <a:cxnLst/>
            <a:rect l="l" t="t" r="r" b="b"/>
            <a:pathLst>
              <a:path w="4685030" h="2533015">
                <a:moveTo>
                  <a:pt x="57404" y="2440813"/>
                </a:moveTo>
                <a:lnTo>
                  <a:pt x="53467" y="2441829"/>
                </a:lnTo>
                <a:lnTo>
                  <a:pt x="0" y="2529332"/>
                </a:lnTo>
                <a:lnTo>
                  <a:pt x="102489" y="2532761"/>
                </a:lnTo>
                <a:lnTo>
                  <a:pt x="105410" y="2530094"/>
                </a:lnTo>
                <a:lnTo>
                  <a:pt x="105450" y="2528951"/>
                </a:lnTo>
                <a:lnTo>
                  <a:pt x="13969" y="2528951"/>
                </a:lnTo>
                <a:lnTo>
                  <a:pt x="8000" y="2517775"/>
                </a:lnTo>
                <a:lnTo>
                  <a:pt x="28770" y="2506579"/>
                </a:lnTo>
                <a:lnTo>
                  <a:pt x="64262" y="2448433"/>
                </a:lnTo>
                <a:lnTo>
                  <a:pt x="63373" y="2444496"/>
                </a:lnTo>
                <a:lnTo>
                  <a:pt x="60325" y="2442718"/>
                </a:lnTo>
                <a:lnTo>
                  <a:pt x="57404" y="2440813"/>
                </a:lnTo>
                <a:close/>
              </a:path>
              <a:path w="4685030" h="2533015">
                <a:moveTo>
                  <a:pt x="28770" y="2506579"/>
                </a:moveTo>
                <a:lnTo>
                  <a:pt x="8000" y="2517775"/>
                </a:lnTo>
                <a:lnTo>
                  <a:pt x="13969" y="2528951"/>
                </a:lnTo>
                <a:lnTo>
                  <a:pt x="18210" y="2526665"/>
                </a:lnTo>
                <a:lnTo>
                  <a:pt x="16510" y="2526665"/>
                </a:lnTo>
                <a:lnTo>
                  <a:pt x="11303" y="2517013"/>
                </a:lnTo>
                <a:lnTo>
                  <a:pt x="22401" y="2517013"/>
                </a:lnTo>
                <a:lnTo>
                  <a:pt x="28770" y="2506579"/>
                </a:lnTo>
                <a:close/>
              </a:path>
              <a:path w="4685030" h="2533015">
                <a:moveTo>
                  <a:pt x="34675" y="2517789"/>
                </a:moveTo>
                <a:lnTo>
                  <a:pt x="13969" y="2528951"/>
                </a:lnTo>
                <a:lnTo>
                  <a:pt x="105450" y="2528951"/>
                </a:lnTo>
                <a:lnTo>
                  <a:pt x="105664" y="2522982"/>
                </a:lnTo>
                <a:lnTo>
                  <a:pt x="102997" y="2520061"/>
                </a:lnTo>
                <a:lnTo>
                  <a:pt x="34675" y="2517789"/>
                </a:lnTo>
                <a:close/>
              </a:path>
              <a:path w="4685030" h="2533015">
                <a:moveTo>
                  <a:pt x="11303" y="2517013"/>
                </a:moveTo>
                <a:lnTo>
                  <a:pt x="16510" y="2526665"/>
                </a:lnTo>
                <a:lnTo>
                  <a:pt x="22180" y="2517374"/>
                </a:lnTo>
                <a:lnTo>
                  <a:pt x="11303" y="2517013"/>
                </a:lnTo>
                <a:close/>
              </a:path>
              <a:path w="4685030" h="2533015">
                <a:moveTo>
                  <a:pt x="22180" y="2517374"/>
                </a:moveTo>
                <a:lnTo>
                  <a:pt x="16510" y="2526665"/>
                </a:lnTo>
                <a:lnTo>
                  <a:pt x="18210" y="2526665"/>
                </a:lnTo>
                <a:lnTo>
                  <a:pt x="34675" y="2517789"/>
                </a:lnTo>
                <a:lnTo>
                  <a:pt x="22180" y="2517374"/>
                </a:lnTo>
                <a:close/>
              </a:path>
              <a:path w="4685030" h="2533015">
                <a:moveTo>
                  <a:pt x="4678680" y="0"/>
                </a:moveTo>
                <a:lnTo>
                  <a:pt x="28770" y="2506579"/>
                </a:lnTo>
                <a:lnTo>
                  <a:pt x="22180" y="2517374"/>
                </a:lnTo>
                <a:lnTo>
                  <a:pt x="34675" y="2517789"/>
                </a:lnTo>
                <a:lnTo>
                  <a:pt x="4684776" y="11175"/>
                </a:lnTo>
                <a:lnTo>
                  <a:pt x="4678680" y="0"/>
                </a:lnTo>
                <a:close/>
              </a:path>
              <a:path w="4685030" h="2533015">
                <a:moveTo>
                  <a:pt x="22401" y="2517013"/>
                </a:moveTo>
                <a:lnTo>
                  <a:pt x="11303" y="2517013"/>
                </a:lnTo>
                <a:lnTo>
                  <a:pt x="22180" y="2517374"/>
                </a:lnTo>
                <a:lnTo>
                  <a:pt x="22401" y="2517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38551" y="3390900"/>
            <a:ext cx="3461814" cy="9104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40004" y="2882359"/>
            <a:ext cx="147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ru-RU" b="1" spc="-1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 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класса </a:t>
            </a:r>
            <a:r>
              <a:rPr lang="en-US" b="1" spc="-5" dirty="0" err="1">
                <a:solidFill>
                  <a:srgbClr val="FF0000"/>
                </a:solidFill>
                <a:latin typeface="Courier New"/>
                <a:cs typeface="Courier New"/>
              </a:rPr>
              <a:t>CSmartPtr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47108" y="4951834"/>
            <a:ext cx="4300855" cy="116321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lnSpc>
                <a:spcPct val="100000"/>
              </a:lnSpc>
              <a:spcBef>
                <a:spcPts val="125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::~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CSmartPrt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54864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9144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49483" y="1835038"/>
            <a:ext cx="4300855" cy="84638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548640">
              <a:lnSpc>
                <a:spcPct val="100000"/>
              </a:lnSpc>
              <a:spcBef>
                <a:spcPts val="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9144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Идиома </a:t>
            </a:r>
            <a:r>
              <a:rPr lang="en-US" sz="2800" b="1" dirty="0" smtClean="0">
                <a:solidFill>
                  <a:schemeClr val="bg1"/>
                </a:solidFill>
              </a:rPr>
              <a:t>RAII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264616" y="1835038"/>
            <a:ext cx="4307384" cy="4280012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CSmartWrapper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eaLnBrk="1" hangingPunct="1"/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CSmartWrapper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// </a:t>
            </a:r>
            <a:r>
              <a:rPr lang="ru-RU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получение </a:t>
            </a:r>
            <a:r>
              <a:rPr lang="ru-RU" spc="-5" dirty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ресурса</a:t>
            </a:r>
            <a:endParaRPr lang="en-US" spc="-5" dirty="0">
              <a:solidFill>
                <a:srgbClr val="FF0000"/>
              </a:solidFill>
              <a:latin typeface="Consolas" panose="020B0609020204030204" pitchFamily="49" charset="0"/>
              <a:cs typeface="Courier New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eaLnBrk="1" hangingPunct="1"/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~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CSmartWrapper</a:t>
            </a:r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</a:t>
            </a:r>
            <a:r>
              <a:rPr lang="en-US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//</a:t>
            </a:r>
            <a:r>
              <a:rPr lang="ru-RU" spc="-5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/>
              </a:rPr>
              <a:t> освобождение ресурса</a:t>
            </a:r>
            <a:endParaRPr lang="en-US" spc="-5" dirty="0">
              <a:solidFill>
                <a:srgbClr val="FF0000"/>
              </a:solidFill>
              <a:latin typeface="Consolas" panose="020B0609020204030204" pitchFamily="49" charset="0"/>
              <a:cs typeface="Courier New"/>
            </a:endParaRP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eaLnBrk="1" hangingPunct="1"/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ResourceType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m_resource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84219" y="2092325"/>
            <a:ext cx="4017190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 Acquisition Is Initialization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4219" y="2986891"/>
            <a:ext cx="4017190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ресурса есть инициализация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33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469900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9271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4699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~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927100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</a:p>
          <a:p>
            <a:pPr marL="469900"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4572000" y="1803400"/>
            <a:ext cx="439939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469900">
              <a:lnSpc>
                <a:spcPct val="100000"/>
              </a:lnSpc>
            </a:pP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T*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9271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4699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  <a:endParaRPr lang="ru-RU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~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9271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2" name="object 6"/>
          <p:cNvSpPr txBox="1"/>
          <p:nvPr/>
        </p:nvSpPr>
        <p:spPr>
          <a:xfrm>
            <a:off x="4572000" y="1803400"/>
            <a:ext cx="4422775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данных</a:t>
            </a: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1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6"/>
          <p:cNvSpPr txBox="1"/>
          <p:nvPr/>
        </p:nvSpPr>
        <p:spPr>
          <a:xfrm>
            <a:off x="4572000" y="1803400"/>
            <a:ext cx="4422775" cy="2783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данных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Можно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работать 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как с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raw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указателем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&gt;DoSomething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DoSomethingElse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operator-&gt;()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&amp; operator*()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6"/>
          <p:cNvSpPr txBox="1"/>
          <p:nvPr/>
        </p:nvSpPr>
        <p:spPr>
          <a:xfrm>
            <a:off x="4572000" y="1803400"/>
            <a:ext cx="4422775" cy="33990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данных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Можно работать как с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указателем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-&gt;DoSomething();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DoSomethingElse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Конструктор по 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CSmartPtr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: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4699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ru-RU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используется для </a:t>
            </a:r>
            <a:r>
              <a:rPr lang="ru-RU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инициализации нулевых </a:t>
            </a:r>
            <a:r>
              <a:rPr lang="ru-RU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указателей</a:t>
            </a:r>
            <a:endParaRPr lang="en-US" dirty="0" smtClean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6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6"/>
          <p:cNvSpPr txBox="1"/>
          <p:nvPr/>
        </p:nvSpPr>
        <p:spPr>
          <a:xfrm>
            <a:off x="4572000" y="1803400"/>
            <a:ext cx="4422775" cy="40145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данных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Можно работать как с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указателем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-&gt;DoSomething();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DoSomethingElse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Конструктор по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CSmartPtr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Приведение к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bool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if(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if(!</a:t>
            </a:r>
            <a:r>
              <a:rPr lang="en-US" sz="2000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4699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{}</a:t>
            </a:r>
          </a:p>
          <a:p>
            <a:pPr marL="4699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bool()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699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return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marL="127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6"/>
          <p:cNvSpPr txBox="1"/>
          <p:nvPr/>
        </p:nvSpPr>
        <p:spPr>
          <a:xfrm>
            <a:off x="4572000" y="1803400"/>
            <a:ext cx="4422775" cy="46301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данных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Можно работать как с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указателем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-&gt;DoSomething();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DoSomethingElse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Конструктор по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CSmartPtr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Приведение к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if(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if(!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Получение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ru-RU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указетеля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p = 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sp.get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ru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get()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return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marL="127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chemeClr val="bg1"/>
                </a:solidFill>
              </a:rPr>
              <a:t>CSmartPtr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bject 6"/>
          <p:cNvSpPr txBox="1"/>
          <p:nvPr/>
        </p:nvSpPr>
        <p:spPr>
          <a:xfrm>
            <a:off x="4572000" y="1803400"/>
            <a:ext cx="4422775" cy="46301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Что мы хотим от CSmartPtr</a:t>
            </a:r>
            <a:r>
              <a:rPr lang="ru-RU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ru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Освобождал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память в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деструкторе</a:t>
            </a: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Работал с любыми типами данных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7020"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Можно работать как с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указателем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-&gt;DoSomething();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(*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sPtr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DoSomethingElse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Конструктор по </a:t>
            </a:r>
            <a:r>
              <a:rPr lang="ru-RU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умолчанию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CSmartPtr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Приведение к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</a:t>
            </a: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if(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/ if(!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указетеля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spcBef>
                <a:spcPts val="5"/>
              </a:spcBef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T* p =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sp.get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4965" indent="-342900"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Удаление содержимого 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sp.reset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ru-RU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t"/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Заме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содержим</a:t>
            </a:r>
            <a:r>
              <a:rPr lang="ru-RU" sz="2000" dirty="0">
                <a:latin typeface="Calibri" panose="020F0502020204030204" pitchFamily="34" charset="0"/>
                <a:cs typeface="Calibri" panose="020F0502020204030204" pitchFamily="34" charset="0"/>
              </a:rPr>
              <a:t>ого </a:t>
            </a:r>
            <a:r>
              <a:rPr lang="en-US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sp.reset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(new T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4616" y="1835037"/>
            <a:ext cx="4116884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template&lt;class 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CSmartPtr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reset(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T*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nullptr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if 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!=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pPr marL="9271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delete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4699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  <a:cs typeface="Arial" charset="0"/>
              </a:rPr>
              <a:t>Проверка данных перед сохранением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287474" y="2660604"/>
            <a:ext cx="8525598" cy="2705191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void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X::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UpdateData(…)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std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::vector&lt;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temporaryVector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= …;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if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verifyData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temporaryVector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{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 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m_data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temporaryVector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;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// vector </a:t>
            </a:r>
            <a:r>
              <a:rPr lang="ru-RU" sz="1600" dirty="0">
                <a:solidFill>
                  <a:srgbClr val="008000"/>
                </a:solidFill>
                <a:latin typeface="Consolas" panose="020B0609020204030204" pitchFamily="49" charset="0"/>
                <a:cs typeface="Arial" pitchFamily="34" charset="0"/>
              </a:rPr>
              <a:t>будет скопирован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}</a:t>
            </a:r>
          </a:p>
          <a:p>
            <a:pPr>
              <a:spcAft>
                <a:spcPts val="300"/>
              </a:spcAft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Arial" pitchFamily="34" charset="0"/>
              </a:rPr>
              <a:t>   …</a:t>
            </a:r>
          </a:p>
          <a:p>
            <a:pPr>
              <a:spcAft>
                <a:spcPts val="300"/>
              </a:spcAft>
            </a:pP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Копирование умных указателей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07815" y="2063751"/>
            <a:ext cx="3078659" cy="9652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sp1(new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sp2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sp1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Копирование умных </a:t>
            </a:r>
            <a:r>
              <a:rPr lang="ru-RU" sz="2800" b="1" dirty="0" smtClean="0">
                <a:solidFill>
                  <a:schemeClr val="bg1"/>
                </a:solidFill>
              </a:rPr>
              <a:t>указателей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07815" y="2063751"/>
            <a:ext cx="3078659" cy="9652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sp1(new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sp2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sp1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7652" y="3961493"/>
            <a:ext cx="2015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Единоличное</a:t>
            </a:r>
          </a:p>
          <a:p>
            <a:r>
              <a:rPr lang="ru-RU" b="1" dirty="0" smtClean="0"/>
              <a:t>владение</a:t>
            </a:r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std::</a:t>
            </a:r>
            <a:r>
              <a:rPr lang="en-US" b="1" dirty="0" err="1" smtClean="0">
                <a:solidFill>
                  <a:srgbClr val="FF0000"/>
                </a:solidFill>
              </a:rPr>
              <a:t>unique_ptr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1794510" y="5002529"/>
            <a:ext cx="441959" cy="441959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1794510" y="5854446"/>
            <a:ext cx="441959" cy="443865"/>
          </a:xfrm>
          <a:custGeom>
            <a:avLst/>
            <a:gdLst/>
            <a:ahLst/>
            <a:cxnLst/>
            <a:rect l="l" t="t" r="r" b="b"/>
            <a:pathLst>
              <a:path w="441960" h="443864">
                <a:moveTo>
                  <a:pt x="0" y="443483"/>
                </a:moveTo>
                <a:lnTo>
                  <a:pt x="441960" y="443483"/>
                </a:lnTo>
                <a:lnTo>
                  <a:pt x="44196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/>
          <p:cNvSpPr txBox="1"/>
          <p:nvPr/>
        </p:nvSpPr>
        <p:spPr>
          <a:xfrm>
            <a:off x="2611373" y="5002529"/>
            <a:ext cx="443865" cy="441959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15"/>
          <p:cNvSpPr/>
          <p:nvPr/>
        </p:nvSpPr>
        <p:spPr>
          <a:xfrm>
            <a:off x="2611373" y="5854446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443483"/>
                </a:moveTo>
                <a:lnTo>
                  <a:pt x="443484" y="443483"/>
                </a:lnTo>
                <a:lnTo>
                  <a:pt x="443484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1976627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2793492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 txBox="1"/>
          <p:nvPr/>
        </p:nvSpPr>
        <p:spPr>
          <a:xfrm>
            <a:off x="3429761" y="5002529"/>
            <a:ext cx="441959" cy="441959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3429761" y="5854446"/>
            <a:ext cx="441959" cy="443865"/>
          </a:xfrm>
          <a:custGeom>
            <a:avLst/>
            <a:gdLst/>
            <a:ahLst/>
            <a:cxnLst/>
            <a:rect l="l" t="t" r="r" b="b"/>
            <a:pathLst>
              <a:path w="441960" h="443864">
                <a:moveTo>
                  <a:pt x="0" y="443483"/>
                </a:moveTo>
                <a:lnTo>
                  <a:pt x="441960" y="443483"/>
                </a:lnTo>
                <a:lnTo>
                  <a:pt x="44196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3611879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793492" y="3128870"/>
            <a:ext cx="1275271" cy="7386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Копирование умных </a:t>
            </a:r>
            <a:r>
              <a:rPr lang="ru-RU" sz="2800" b="1" dirty="0" smtClean="0">
                <a:solidFill>
                  <a:schemeClr val="bg1"/>
                </a:solidFill>
              </a:rPr>
              <a:t>указателей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007815" y="2063751"/>
            <a:ext cx="3078659" cy="9652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sp1(new 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mart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Ptr sp2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sp1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7652" y="3961493"/>
            <a:ext cx="2015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Единоличное</a:t>
            </a:r>
          </a:p>
          <a:p>
            <a:r>
              <a:rPr lang="ru-RU" b="1" dirty="0" smtClean="0"/>
              <a:t>владение</a:t>
            </a:r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std::</a:t>
            </a:r>
            <a:r>
              <a:rPr lang="en-US" b="1" dirty="0" err="1" smtClean="0">
                <a:solidFill>
                  <a:srgbClr val="FF0000"/>
                </a:solidFill>
              </a:rPr>
              <a:t>unique_ptr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93492" y="3128870"/>
            <a:ext cx="1275271" cy="7386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1"/>
          <p:cNvSpPr txBox="1"/>
          <p:nvPr/>
        </p:nvSpPr>
        <p:spPr>
          <a:xfrm>
            <a:off x="1794510" y="5002529"/>
            <a:ext cx="441959" cy="441959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2"/>
          <p:cNvSpPr/>
          <p:nvPr/>
        </p:nvSpPr>
        <p:spPr>
          <a:xfrm>
            <a:off x="1794510" y="5854446"/>
            <a:ext cx="441959" cy="443865"/>
          </a:xfrm>
          <a:custGeom>
            <a:avLst/>
            <a:gdLst/>
            <a:ahLst/>
            <a:cxnLst/>
            <a:rect l="l" t="t" r="r" b="b"/>
            <a:pathLst>
              <a:path w="441960" h="443864">
                <a:moveTo>
                  <a:pt x="0" y="443483"/>
                </a:moveTo>
                <a:lnTo>
                  <a:pt x="441960" y="443483"/>
                </a:lnTo>
                <a:lnTo>
                  <a:pt x="44196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/>
          <p:cNvSpPr txBox="1"/>
          <p:nvPr/>
        </p:nvSpPr>
        <p:spPr>
          <a:xfrm>
            <a:off x="2611373" y="5002529"/>
            <a:ext cx="443865" cy="441959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15"/>
          <p:cNvSpPr/>
          <p:nvPr/>
        </p:nvSpPr>
        <p:spPr>
          <a:xfrm>
            <a:off x="2611373" y="5854446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443483"/>
                </a:moveTo>
                <a:lnTo>
                  <a:pt x="443484" y="443483"/>
                </a:lnTo>
                <a:lnTo>
                  <a:pt x="443484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/>
          <p:cNvSpPr/>
          <p:nvPr/>
        </p:nvSpPr>
        <p:spPr>
          <a:xfrm>
            <a:off x="1976627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/>
          <p:cNvSpPr/>
          <p:nvPr/>
        </p:nvSpPr>
        <p:spPr>
          <a:xfrm>
            <a:off x="2793492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/>
          <p:cNvSpPr txBox="1"/>
          <p:nvPr/>
        </p:nvSpPr>
        <p:spPr>
          <a:xfrm>
            <a:off x="3429761" y="5002529"/>
            <a:ext cx="441959" cy="441959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0"/>
          <p:cNvSpPr/>
          <p:nvPr/>
        </p:nvSpPr>
        <p:spPr>
          <a:xfrm>
            <a:off x="3429761" y="5854446"/>
            <a:ext cx="441959" cy="443865"/>
          </a:xfrm>
          <a:custGeom>
            <a:avLst/>
            <a:gdLst/>
            <a:ahLst/>
            <a:cxnLst/>
            <a:rect l="l" t="t" r="r" b="b"/>
            <a:pathLst>
              <a:path w="441960" h="443864">
                <a:moveTo>
                  <a:pt x="0" y="443483"/>
                </a:moveTo>
                <a:lnTo>
                  <a:pt x="441960" y="443483"/>
                </a:lnTo>
                <a:lnTo>
                  <a:pt x="44196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3611879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/>
          <p:cNvSpPr txBox="1"/>
          <p:nvPr/>
        </p:nvSpPr>
        <p:spPr>
          <a:xfrm>
            <a:off x="5251327" y="4034535"/>
            <a:ext cx="17018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Arial"/>
                <a:cs typeface="Arial"/>
              </a:rPr>
              <a:t>Совместное  </a:t>
            </a:r>
            <a:r>
              <a:rPr sz="1800" b="1" spc="-10" dirty="0">
                <a:latin typeface="Arial"/>
                <a:cs typeface="Arial"/>
              </a:rPr>
              <a:t>владение 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td::sh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d_ptr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3"/>
          <p:cNvSpPr/>
          <p:nvPr/>
        </p:nvSpPr>
        <p:spPr>
          <a:xfrm>
            <a:off x="4996434" y="5854446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443483"/>
                </a:moveTo>
                <a:lnTo>
                  <a:pt x="443484" y="443483"/>
                </a:lnTo>
                <a:lnTo>
                  <a:pt x="443484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 txBox="1"/>
          <p:nvPr/>
        </p:nvSpPr>
        <p:spPr>
          <a:xfrm>
            <a:off x="5814821" y="5002529"/>
            <a:ext cx="443865" cy="441959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6"/>
          <p:cNvSpPr/>
          <p:nvPr/>
        </p:nvSpPr>
        <p:spPr>
          <a:xfrm>
            <a:off x="5814821" y="5854446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443483"/>
                </a:moveTo>
                <a:lnTo>
                  <a:pt x="443484" y="443483"/>
                </a:lnTo>
                <a:lnTo>
                  <a:pt x="443484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5214620" y="5443728"/>
            <a:ext cx="600075" cy="415290"/>
          </a:xfrm>
          <a:custGeom>
            <a:avLst/>
            <a:gdLst/>
            <a:ahLst/>
            <a:cxnLst/>
            <a:rect l="l" t="t" r="r" b="b"/>
            <a:pathLst>
              <a:path w="600075" h="415289">
                <a:moveTo>
                  <a:pt x="533469" y="37929"/>
                </a:moveTo>
                <a:lnTo>
                  <a:pt x="0" y="404507"/>
                </a:lnTo>
                <a:lnTo>
                  <a:pt x="7112" y="414972"/>
                </a:lnTo>
                <a:lnTo>
                  <a:pt x="540659" y="48376"/>
                </a:lnTo>
                <a:lnTo>
                  <a:pt x="533469" y="37929"/>
                </a:lnTo>
                <a:close/>
              </a:path>
              <a:path w="600075" h="415289">
                <a:moveTo>
                  <a:pt x="582931" y="30734"/>
                </a:moveTo>
                <a:lnTo>
                  <a:pt x="543940" y="30734"/>
                </a:lnTo>
                <a:lnTo>
                  <a:pt x="551179" y="41148"/>
                </a:lnTo>
                <a:lnTo>
                  <a:pt x="540659" y="48376"/>
                </a:lnTo>
                <a:lnTo>
                  <a:pt x="558672" y="74549"/>
                </a:lnTo>
                <a:lnTo>
                  <a:pt x="582931" y="30734"/>
                </a:lnTo>
                <a:close/>
              </a:path>
              <a:path w="600075" h="415289">
                <a:moveTo>
                  <a:pt x="543940" y="30734"/>
                </a:moveTo>
                <a:lnTo>
                  <a:pt x="533469" y="37929"/>
                </a:lnTo>
                <a:lnTo>
                  <a:pt x="540659" y="48376"/>
                </a:lnTo>
                <a:lnTo>
                  <a:pt x="551179" y="41148"/>
                </a:lnTo>
                <a:lnTo>
                  <a:pt x="543940" y="30734"/>
                </a:lnTo>
                <a:close/>
              </a:path>
              <a:path w="600075" h="415289">
                <a:moveTo>
                  <a:pt x="599947" y="0"/>
                </a:moveTo>
                <a:lnTo>
                  <a:pt x="515492" y="11811"/>
                </a:lnTo>
                <a:lnTo>
                  <a:pt x="533469" y="37929"/>
                </a:lnTo>
                <a:lnTo>
                  <a:pt x="543940" y="30734"/>
                </a:lnTo>
                <a:lnTo>
                  <a:pt x="582931" y="30734"/>
                </a:lnTo>
                <a:lnTo>
                  <a:pt x="599947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5996940" y="5443728"/>
            <a:ext cx="76200" cy="410209"/>
          </a:xfrm>
          <a:custGeom>
            <a:avLst/>
            <a:gdLst/>
            <a:ahLst/>
            <a:cxnLst/>
            <a:rect l="l" t="t" r="r" b="b"/>
            <a:pathLst>
              <a:path w="76200" h="410210">
                <a:moveTo>
                  <a:pt x="44450" y="63500"/>
                </a:moveTo>
                <a:lnTo>
                  <a:pt x="31750" y="63500"/>
                </a:lnTo>
                <a:lnTo>
                  <a:pt x="31750" y="409740"/>
                </a:lnTo>
                <a:lnTo>
                  <a:pt x="44450" y="409740"/>
                </a:lnTo>
                <a:lnTo>
                  <a:pt x="44450" y="63500"/>
                </a:lnTo>
                <a:close/>
              </a:path>
              <a:path w="76200" h="4102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102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7544" y="5460491"/>
            <a:ext cx="600075" cy="398780"/>
          </a:xfrm>
          <a:custGeom>
            <a:avLst/>
            <a:gdLst/>
            <a:ahLst/>
            <a:cxnLst/>
            <a:rect l="l" t="t" r="r" b="b"/>
            <a:pathLst>
              <a:path w="600075" h="398779">
                <a:moveTo>
                  <a:pt x="67159" y="36610"/>
                </a:moveTo>
                <a:lnTo>
                  <a:pt x="60146" y="47258"/>
                </a:lnTo>
                <a:lnTo>
                  <a:pt x="592835" y="398449"/>
                </a:lnTo>
                <a:lnTo>
                  <a:pt x="599821" y="387845"/>
                </a:lnTo>
                <a:lnTo>
                  <a:pt x="67159" y="36610"/>
                </a:lnTo>
                <a:close/>
              </a:path>
              <a:path w="600075" h="398779">
                <a:moveTo>
                  <a:pt x="0" y="0"/>
                </a:moveTo>
                <a:lnTo>
                  <a:pt x="42671" y="73787"/>
                </a:lnTo>
                <a:lnTo>
                  <a:pt x="60146" y="47258"/>
                </a:lnTo>
                <a:lnTo>
                  <a:pt x="49529" y="40259"/>
                </a:lnTo>
                <a:lnTo>
                  <a:pt x="56514" y="29591"/>
                </a:lnTo>
                <a:lnTo>
                  <a:pt x="71783" y="29591"/>
                </a:lnTo>
                <a:lnTo>
                  <a:pt x="84581" y="10160"/>
                </a:lnTo>
                <a:lnTo>
                  <a:pt x="0" y="0"/>
                </a:lnTo>
                <a:close/>
              </a:path>
              <a:path w="600075" h="398779">
                <a:moveTo>
                  <a:pt x="56514" y="29591"/>
                </a:moveTo>
                <a:lnTo>
                  <a:pt x="49529" y="40259"/>
                </a:lnTo>
                <a:lnTo>
                  <a:pt x="60146" y="47258"/>
                </a:lnTo>
                <a:lnTo>
                  <a:pt x="67159" y="36610"/>
                </a:lnTo>
                <a:lnTo>
                  <a:pt x="56514" y="29591"/>
                </a:lnTo>
                <a:close/>
              </a:path>
              <a:path w="600075" h="398779">
                <a:moveTo>
                  <a:pt x="71783" y="29591"/>
                </a:moveTo>
                <a:lnTo>
                  <a:pt x="56514" y="29591"/>
                </a:lnTo>
                <a:lnTo>
                  <a:pt x="67159" y="36610"/>
                </a:lnTo>
                <a:lnTo>
                  <a:pt x="71783" y="2959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982273" y="3145062"/>
            <a:ext cx="1275271" cy="7386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bject 20"/>
          <p:cNvSpPr/>
          <p:nvPr/>
        </p:nvSpPr>
        <p:spPr>
          <a:xfrm>
            <a:off x="6633208" y="5853937"/>
            <a:ext cx="441959" cy="443865"/>
          </a:xfrm>
          <a:custGeom>
            <a:avLst/>
            <a:gdLst/>
            <a:ahLst/>
            <a:cxnLst/>
            <a:rect l="l" t="t" r="r" b="b"/>
            <a:pathLst>
              <a:path w="441960" h="443864">
                <a:moveTo>
                  <a:pt x="0" y="443483"/>
                </a:moveTo>
                <a:lnTo>
                  <a:pt x="441960" y="443483"/>
                </a:lnTo>
                <a:lnTo>
                  <a:pt x="441960" y="0"/>
                </a:lnTo>
                <a:lnTo>
                  <a:pt x="0" y="0"/>
                </a:lnTo>
                <a:lnTo>
                  <a:pt x="0" y="443483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Класс </a:t>
            </a:r>
            <a:r>
              <a:rPr lang="en-US" sz="2800" b="1" dirty="0" err="1" smtClean="0">
                <a:solidFill>
                  <a:schemeClr val="bg1"/>
                </a:solidFill>
              </a:rPr>
              <a:t>CTrace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264615" y="1835037"/>
            <a:ext cx="4882151" cy="4551476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public: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 :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~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”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endParaRPr lang="ru-RU" dirty="0" smtClean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};</a:t>
            </a:r>
            <a:endParaRPr lang="fr-FR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4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>
              <a:spcAft>
                <a:spcPts val="300"/>
              </a:spcAft>
            </a:pPr>
            <a:endParaRPr lang="en-US" sz="2800" b="1" dirty="0"/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3988" y="2309445"/>
            <a:ext cx="86867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4800" b="1" dirty="0" err="1" smtClean="0"/>
              <a:t>std</a:t>
            </a:r>
            <a:r>
              <a:rPr lang="en-US" sz="4800" b="1" dirty="0" smtClean="0"/>
              <a:t>::</a:t>
            </a:r>
            <a:r>
              <a:rPr lang="en-US" sz="4800" b="1" dirty="0" err="1" smtClean="0"/>
              <a:t>unique_ptr</a:t>
            </a:r>
            <a:endParaRPr lang="en-US" sz="4800" b="1" dirty="0"/>
          </a:p>
        </p:txBody>
      </p:sp>
      <p:sp>
        <p:nvSpPr>
          <p:cNvPr id="9" name="Rectangle 8"/>
          <p:cNvSpPr/>
          <p:nvPr/>
        </p:nvSpPr>
        <p:spPr>
          <a:xfrm>
            <a:off x="696913" y="3646487"/>
            <a:ext cx="7894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Владеет объектом экс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к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люзивно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Нельзя копировать, но можно перемещать (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std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::move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23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 smtClean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operator-&gt;, “1”</a:t>
            </a: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operator-&gt;, “1”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&amp;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traceObj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operator*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traceObj.m_a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“1”</a:t>
            </a: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));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operator-&gt;, “1”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&amp;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traceObj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  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operator*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traceObj.m_a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“1”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                           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</a:t>
            </a:r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2" descr="Photo_SymbolMap_mk_05f_cropped.jpg"/>
          <p:cNvPicPr>
            <a:picLocks noChangeAspect="1"/>
          </p:cNvPicPr>
          <p:nvPr/>
        </p:nvPicPr>
        <p:blipFill>
          <a:blip r:embed="rId3" cstate="print"/>
          <a:srcRect b="731"/>
          <a:stretch>
            <a:fillRect/>
          </a:stretch>
        </p:blipFill>
        <p:spPr bwMode="auto">
          <a:xfrm>
            <a:off x="0" y="0"/>
            <a:ext cx="91440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98475"/>
            <a:ext cx="9144000" cy="109537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153988" y="333375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2800" b="1" dirty="0">
                <a:solidFill>
                  <a:schemeClr val="bg1"/>
                </a:solidFill>
              </a:rPr>
              <a:t>Пример работы </a:t>
            </a:r>
            <a:r>
              <a:rPr lang="en-US" sz="2800" b="1" dirty="0" err="1" smtClean="0">
                <a:solidFill>
                  <a:schemeClr val="bg1"/>
                </a:solidFill>
              </a:rPr>
              <a:t>std</a:t>
            </a:r>
            <a:r>
              <a:rPr lang="en-US" sz="2800" b="1" dirty="0">
                <a:solidFill>
                  <a:schemeClr val="bg1"/>
                </a:solidFill>
              </a:rPr>
              <a:t>::</a:t>
            </a:r>
            <a:r>
              <a:rPr lang="en-US" sz="2800" b="1" dirty="0" err="1">
                <a:solidFill>
                  <a:schemeClr val="bg1"/>
                </a:solidFill>
              </a:rPr>
              <a:t>unique_ptr</a:t>
            </a:r>
            <a:endParaRPr lang="en-US" sz="2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174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175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530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283913" y="2259806"/>
            <a:ext cx="8576173" cy="3670300"/>
          </a:xfrm>
          <a:prstGeom prst="roundRect">
            <a:avLst>
              <a:gd name="adj" fmla="val 1074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void foo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unique_ptr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(1));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1”</a:t>
            </a:r>
            <a:endParaRPr lang="ru-RU" dirty="0">
              <a:solidFill>
                <a:srgbClr val="008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sp.</a:t>
            </a:r>
            <a:r>
              <a:rPr lang="en-US" dirty="0" err="1" smtClean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reset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(new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CTrace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(2));          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2”/“</a:t>
            </a:r>
            <a:r>
              <a:rPr lang="en-US" dirty="0" err="1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dtor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cout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&lt;&lt;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-&gt;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m_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;                 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“2”</a:t>
            </a: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39FE8-881C-41EE-951E-DAD710D8B433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QGPowerPoin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7724</TotalTime>
  <Words>6364</Words>
  <Application>Microsoft Office PowerPoint</Application>
  <PresentationFormat>On-screen Show (4:3)</PresentationFormat>
  <Paragraphs>2077</Paragraphs>
  <Slides>127</Slides>
  <Notes>127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5" baseType="lpstr">
      <vt:lpstr>Arial</vt:lpstr>
      <vt:lpstr>Arial Narrow</vt:lpstr>
      <vt:lpstr>Calibri</vt:lpstr>
      <vt:lpstr>Consolas</vt:lpstr>
      <vt:lpstr>Courier New</vt:lpstr>
      <vt:lpstr>Times New Roman</vt:lpstr>
      <vt:lpstr>Wingdings</vt:lpstr>
      <vt:lpstr>CQGPowerPoint_Template_2012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Вопросы?</vt:lpstr>
      <vt:lpstr>PowerPoint Presentation</vt:lpstr>
    </vt:vector>
  </TitlesOfParts>
  <Company>CQG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Korolev</dc:creator>
  <cp:lastModifiedBy>Elena Raschenko</cp:lastModifiedBy>
  <cp:revision>1332</cp:revision>
  <cp:lastPrinted>2011-11-04T18:01:06Z</cp:lastPrinted>
  <dcterms:created xsi:type="dcterms:W3CDTF">2015-03-01T12:52:39Z</dcterms:created>
  <dcterms:modified xsi:type="dcterms:W3CDTF">2020-10-09T12:41:55Z</dcterms:modified>
</cp:coreProperties>
</file>